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2" r:id="rId2"/>
  </p:sldMasterIdLst>
  <p:notesMasterIdLst>
    <p:notesMasterId r:id="rId27"/>
  </p:notesMasterIdLst>
  <p:sldIdLst>
    <p:sldId id="256" r:id="rId3"/>
    <p:sldId id="257" r:id="rId4"/>
    <p:sldId id="258" r:id="rId5"/>
    <p:sldId id="259"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4" d="100"/>
          <a:sy n="124"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5BF3C-4193-4B62-8C5C-69C0035893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84DE61-0A5E-4B4F-98E1-1ADA42D0F1BF}">
      <dgm:prSet/>
      <dgm:spPr/>
      <dgm:t>
        <a:bodyPr/>
        <a:lstStyle/>
        <a:p>
          <a:r>
            <a:rPr lang="en-US"/>
            <a:t>Family (belonging)</a:t>
          </a:r>
        </a:p>
      </dgm:t>
    </dgm:pt>
    <dgm:pt modelId="{B05A149D-5B94-4117-954D-3C03038366E5}" type="parTrans" cxnId="{E5EFF1A1-959F-4D8B-8F7D-E945C445430C}">
      <dgm:prSet/>
      <dgm:spPr/>
      <dgm:t>
        <a:bodyPr/>
        <a:lstStyle/>
        <a:p>
          <a:endParaRPr lang="en-US"/>
        </a:p>
      </dgm:t>
    </dgm:pt>
    <dgm:pt modelId="{3250258A-B71F-4C56-9130-E0269CA2EBCF}" type="sibTrans" cxnId="{E5EFF1A1-959F-4D8B-8F7D-E945C445430C}">
      <dgm:prSet/>
      <dgm:spPr/>
      <dgm:t>
        <a:bodyPr/>
        <a:lstStyle/>
        <a:p>
          <a:endParaRPr lang="en-US"/>
        </a:p>
      </dgm:t>
    </dgm:pt>
    <dgm:pt modelId="{D94646E8-1A9B-45AC-A487-7C8F414BAFA3}">
      <dgm:prSet/>
      <dgm:spPr/>
      <dgm:t>
        <a:bodyPr/>
        <a:lstStyle/>
        <a:p>
          <a:r>
            <a:rPr lang="en-US"/>
            <a:t>Bride (purity)</a:t>
          </a:r>
        </a:p>
      </dgm:t>
    </dgm:pt>
    <dgm:pt modelId="{2E5D8C8C-52BB-43B1-819D-3BFFE9CAC1E0}" type="parTrans" cxnId="{5A536B5F-90B2-4392-B921-B1710D8409A4}">
      <dgm:prSet/>
      <dgm:spPr/>
      <dgm:t>
        <a:bodyPr/>
        <a:lstStyle/>
        <a:p>
          <a:endParaRPr lang="en-US"/>
        </a:p>
      </dgm:t>
    </dgm:pt>
    <dgm:pt modelId="{7ADFED65-9B5A-467C-85D7-C958737020D9}" type="sibTrans" cxnId="{5A536B5F-90B2-4392-B921-B1710D8409A4}">
      <dgm:prSet/>
      <dgm:spPr/>
      <dgm:t>
        <a:bodyPr/>
        <a:lstStyle/>
        <a:p>
          <a:endParaRPr lang="en-US"/>
        </a:p>
      </dgm:t>
    </dgm:pt>
    <dgm:pt modelId="{F0FF294F-F3D4-4A53-AB3A-320EEA55D2A0}">
      <dgm:prSet/>
      <dgm:spPr/>
      <dgm:t>
        <a:bodyPr/>
        <a:lstStyle/>
        <a:p>
          <a:r>
            <a:rPr lang="en-US"/>
            <a:t>Body (unity)</a:t>
          </a:r>
        </a:p>
      </dgm:t>
    </dgm:pt>
    <dgm:pt modelId="{93E31C5B-0FFA-4238-A312-A79BC7AE4784}" type="parTrans" cxnId="{89FE5954-020E-4783-91C0-6764F91B1A18}">
      <dgm:prSet/>
      <dgm:spPr/>
      <dgm:t>
        <a:bodyPr/>
        <a:lstStyle/>
        <a:p>
          <a:endParaRPr lang="en-US"/>
        </a:p>
      </dgm:t>
    </dgm:pt>
    <dgm:pt modelId="{0DB32BDC-E177-4457-9746-BDD99E4EFF7D}" type="sibTrans" cxnId="{89FE5954-020E-4783-91C0-6764F91B1A18}">
      <dgm:prSet/>
      <dgm:spPr/>
      <dgm:t>
        <a:bodyPr/>
        <a:lstStyle/>
        <a:p>
          <a:endParaRPr lang="en-US"/>
        </a:p>
      </dgm:t>
    </dgm:pt>
    <dgm:pt modelId="{B5F4261C-1E07-4092-8A87-3F59627CC5F1}">
      <dgm:prSet/>
      <dgm:spPr/>
      <dgm:t>
        <a:bodyPr/>
        <a:lstStyle/>
        <a:p>
          <a:r>
            <a:rPr lang="en-US"/>
            <a:t>Flock (dependence)</a:t>
          </a:r>
        </a:p>
      </dgm:t>
    </dgm:pt>
    <dgm:pt modelId="{9B6FAB2F-1829-4865-8ACD-B42CD24B2639}" type="parTrans" cxnId="{D659B2CF-14B0-4212-9235-191233D0E12A}">
      <dgm:prSet/>
      <dgm:spPr/>
      <dgm:t>
        <a:bodyPr/>
        <a:lstStyle/>
        <a:p>
          <a:endParaRPr lang="en-US"/>
        </a:p>
      </dgm:t>
    </dgm:pt>
    <dgm:pt modelId="{76FE9633-078D-4F80-BA8B-8F7B9F2DBC0E}" type="sibTrans" cxnId="{D659B2CF-14B0-4212-9235-191233D0E12A}">
      <dgm:prSet/>
      <dgm:spPr/>
      <dgm:t>
        <a:bodyPr/>
        <a:lstStyle/>
        <a:p>
          <a:endParaRPr lang="en-US"/>
        </a:p>
      </dgm:t>
    </dgm:pt>
    <dgm:pt modelId="{9C416AAF-54C1-4BC8-A6E7-6417364B3A0F}">
      <dgm:prSet/>
      <dgm:spPr/>
      <dgm:t>
        <a:bodyPr/>
        <a:lstStyle/>
        <a:p>
          <a:r>
            <a:rPr lang="en-US"/>
            <a:t>Temple (dwelling place for God’s Spirit)</a:t>
          </a:r>
        </a:p>
      </dgm:t>
    </dgm:pt>
    <dgm:pt modelId="{8BB495FB-2B1D-4B57-9877-162C00F94FD8}" type="parTrans" cxnId="{9361BC2E-37D4-4320-A9AE-38BE67B2D71E}">
      <dgm:prSet/>
      <dgm:spPr/>
      <dgm:t>
        <a:bodyPr/>
        <a:lstStyle/>
        <a:p>
          <a:endParaRPr lang="en-US"/>
        </a:p>
      </dgm:t>
    </dgm:pt>
    <dgm:pt modelId="{8F6E79F5-6928-4ADE-94D3-AD5B4C686492}" type="sibTrans" cxnId="{9361BC2E-37D4-4320-A9AE-38BE67B2D71E}">
      <dgm:prSet/>
      <dgm:spPr/>
      <dgm:t>
        <a:bodyPr/>
        <a:lstStyle/>
        <a:p>
          <a:endParaRPr lang="en-US"/>
        </a:p>
      </dgm:t>
    </dgm:pt>
    <dgm:pt modelId="{C6CDED64-98E3-4C23-96D4-58A1C430FBF2}" type="pres">
      <dgm:prSet presAssocID="{F555BF3C-4193-4B62-8C5C-69C0035893D8}" presName="linear" presStyleCnt="0">
        <dgm:presLayoutVars>
          <dgm:animLvl val="lvl"/>
          <dgm:resizeHandles val="exact"/>
        </dgm:presLayoutVars>
      </dgm:prSet>
      <dgm:spPr/>
    </dgm:pt>
    <dgm:pt modelId="{138F497F-110A-4B91-AB42-7F49AD8F19FE}" type="pres">
      <dgm:prSet presAssocID="{6C84DE61-0A5E-4B4F-98E1-1ADA42D0F1BF}" presName="parentText" presStyleLbl="node1" presStyleIdx="0" presStyleCnt="5">
        <dgm:presLayoutVars>
          <dgm:chMax val="0"/>
          <dgm:bulletEnabled val="1"/>
        </dgm:presLayoutVars>
      </dgm:prSet>
      <dgm:spPr/>
    </dgm:pt>
    <dgm:pt modelId="{C15251D4-8F53-435D-A4A7-1C1EA6873E35}" type="pres">
      <dgm:prSet presAssocID="{3250258A-B71F-4C56-9130-E0269CA2EBCF}" presName="spacer" presStyleCnt="0"/>
      <dgm:spPr/>
    </dgm:pt>
    <dgm:pt modelId="{D7B217F8-8932-4B12-AA4C-926B336A4443}" type="pres">
      <dgm:prSet presAssocID="{D94646E8-1A9B-45AC-A487-7C8F414BAFA3}" presName="parentText" presStyleLbl="node1" presStyleIdx="1" presStyleCnt="5">
        <dgm:presLayoutVars>
          <dgm:chMax val="0"/>
          <dgm:bulletEnabled val="1"/>
        </dgm:presLayoutVars>
      </dgm:prSet>
      <dgm:spPr/>
    </dgm:pt>
    <dgm:pt modelId="{F6F2FFB5-AA28-4EAC-B79A-FD84FAE5F18E}" type="pres">
      <dgm:prSet presAssocID="{7ADFED65-9B5A-467C-85D7-C958737020D9}" presName="spacer" presStyleCnt="0"/>
      <dgm:spPr/>
    </dgm:pt>
    <dgm:pt modelId="{D9567710-BDAA-453F-9769-458446C98134}" type="pres">
      <dgm:prSet presAssocID="{F0FF294F-F3D4-4A53-AB3A-320EEA55D2A0}" presName="parentText" presStyleLbl="node1" presStyleIdx="2" presStyleCnt="5">
        <dgm:presLayoutVars>
          <dgm:chMax val="0"/>
          <dgm:bulletEnabled val="1"/>
        </dgm:presLayoutVars>
      </dgm:prSet>
      <dgm:spPr/>
    </dgm:pt>
    <dgm:pt modelId="{6E63ED44-6449-4DCF-9D62-ACD3ABB80A94}" type="pres">
      <dgm:prSet presAssocID="{0DB32BDC-E177-4457-9746-BDD99E4EFF7D}" presName="spacer" presStyleCnt="0"/>
      <dgm:spPr/>
    </dgm:pt>
    <dgm:pt modelId="{81BC368E-4F88-47E1-84AD-E61D01FCB336}" type="pres">
      <dgm:prSet presAssocID="{B5F4261C-1E07-4092-8A87-3F59627CC5F1}" presName="parentText" presStyleLbl="node1" presStyleIdx="3" presStyleCnt="5">
        <dgm:presLayoutVars>
          <dgm:chMax val="0"/>
          <dgm:bulletEnabled val="1"/>
        </dgm:presLayoutVars>
      </dgm:prSet>
      <dgm:spPr/>
    </dgm:pt>
    <dgm:pt modelId="{4D9D56C0-691D-4F26-873E-0D69B3BFFE43}" type="pres">
      <dgm:prSet presAssocID="{76FE9633-078D-4F80-BA8B-8F7B9F2DBC0E}" presName="spacer" presStyleCnt="0"/>
      <dgm:spPr/>
    </dgm:pt>
    <dgm:pt modelId="{62445B62-831E-45ED-9F5F-44C298B58728}" type="pres">
      <dgm:prSet presAssocID="{9C416AAF-54C1-4BC8-A6E7-6417364B3A0F}" presName="parentText" presStyleLbl="node1" presStyleIdx="4" presStyleCnt="5">
        <dgm:presLayoutVars>
          <dgm:chMax val="0"/>
          <dgm:bulletEnabled val="1"/>
        </dgm:presLayoutVars>
      </dgm:prSet>
      <dgm:spPr/>
    </dgm:pt>
  </dgm:ptLst>
  <dgm:cxnLst>
    <dgm:cxn modelId="{9361BC2E-37D4-4320-A9AE-38BE67B2D71E}" srcId="{F555BF3C-4193-4B62-8C5C-69C0035893D8}" destId="{9C416AAF-54C1-4BC8-A6E7-6417364B3A0F}" srcOrd="4" destOrd="0" parTransId="{8BB495FB-2B1D-4B57-9877-162C00F94FD8}" sibTransId="{8F6E79F5-6928-4ADE-94D3-AD5B4C686492}"/>
    <dgm:cxn modelId="{A677D22F-72BE-4E22-BC03-1F6E07B2397B}" type="presOf" srcId="{F0FF294F-F3D4-4A53-AB3A-320EEA55D2A0}" destId="{D9567710-BDAA-453F-9769-458446C98134}" srcOrd="0" destOrd="0" presId="urn:microsoft.com/office/officeart/2005/8/layout/vList2"/>
    <dgm:cxn modelId="{89222133-F1FA-47C5-A00C-3EFD6DDAE751}" type="presOf" srcId="{B5F4261C-1E07-4092-8A87-3F59627CC5F1}" destId="{81BC368E-4F88-47E1-84AD-E61D01FCB336}" srcOrd="0" destOrd="0" presId="urn:microsoft.com/office/officeart/2005/8/layout/vList2"/>
    <dgm:cxn modelId="{89FE5954-020E-4783-91C0-6764F91B1A18}" srcId="{F555BF3C-4193-4B62-8C5C-69C0035893D8}" destId="{F0FF294F-F3D4-4A53-AB3A-320EEA55D2A0}" srcOrd="2" destOrd="0" parTransId="{93E31C5B-0FFA-4238-A312-A79BC7AE4784}" sibTransId="{0DB32BDC-E177-4457-9746-BDD99E4EFF7D}"/>
    <dgm:cxn modelId="{5A536B5F-90B2-4392-B921-B1710D8409A4}" srcId="{F555BF3C-4193-4B62-8C5C-69C0035893D8}" destId="{D94646E8-1A9B-45AC-A487-7C8F414BAFA3}" srcOrd="1" destOrd="0" parTransId="{2E5D8C8C-52BB-43B1-819D-3BFFE9CAC1E0}" sibTransId="{7ADFED65-9B5A-467C-85D7-C958737020D9}"/>
    <dgm:cxn modelId="{02C7599A-7F99-4504-AE23-912F297E78E4}" type="presOf" srcId="{F555BF3C-4193-4B62-8C5C-69C0035893D8}" destId="{C6CDED64-98E3-4C23-96D4-58A1C430FBF2}" srcOrd="0" destOrd="0" presId="urn:microsoft.com/office/officeart/2005/8/layout/vList2"/>
    <dgm:cxn modelId="{401C969B-FB3A-4352-B32B-019B2EC361D1}" type="presOf" srcId="{6C84DE61-0A5E-4B4F-98E1-1ADA42D0F1BF}" destId="{138F497F-110A-4B91-AB42-7F49AD8F19FE}" srcOrd="0" destOrd="0" presId="urn:microsoft.com/office/officeart/2005/8/layout/vList2"/>
    <dgm:cxn modelId="{E5EFF1A1-959F-4D8B-8F7D-E945C445430C}" srcId="{F555BF3C-4193-4B62-8C5C-69C0035893D8}" destId="{6C84DE61-0A5E-4B4F-98E1-1ADA42D0F1BF}" srcOrd="0" destOrd="0" parTransId="{B05A149D-5B94-4117-954D-3C03038366E5}" sibTransId="{3250258A-B71F-4C56-9130-E0269CA2EBCF}"/>
    <dgm:cxn modelId="{D659B2CF-14B0-4212-9235-191233D0E12A}" srcId="{F555BF3C-4193-4B62-8C5C-69C0035893D8}" destId="{B5F4261C-1E07-4092-8A87-3F59627CC5F1}" srcOrd="3" destOrd="0" parTransId="{9B6FAB2F-1829-4865-8ACD-B42CD24B2639}" sibTransId="{76FE9633-078D-4F80-BA8B-8F7B9F2DBC0E}"/>
    <dgm:cxn modelId="{8CC5C8F6-5D1F-465D-B0F6-DAE599D56783}" type="presOf" srcId="{9C416AAF-54C1-4BC8-A6E7-6417364B3A0F}" destId="{62445B62-831E-45ED-9F5F-44C298B58728}" srcOrd="0" destOrd="0" presId="urn:microsoft.com/office/officeart/2005/8/layout/vList2"/>
    <dgm:cxn modelId="{E45A0EFF-C264-48E6-9594-85FEB80C912C}" type="presOf" srcId="{D94646E8-1A9B-45AC-A487-7C8F414BAFA3}" destId="{D7B217F8-8932-4B12-AA4C-926B336A4443}" srcOrd="0" destOrd="0" presId="urn:microsoft.com/office/officeart/2005/8/layout/vList2"/>
    <dgm:cxn modelId="{DD49DA88-2BC7-4A10-B57F-1ECB4254060C}" type="presParOf" srcId="{C6CDED64-98E3-4C23-96D4-58A1C430FBF2}" destId="{138F497F-110A-4B91-AB42-7F49AD8F19FE}" srcOrd="0" destOrd="0" presId="urn:microsoft.com/office/officeart/2005/8/layout/vList2"/>
    <dgm:cxn modelId="{7359E1BC-EFCC-4DB9-8BC8-5BE53104A086}" type="presParOf" srcId="{C6CDED64-98E3-4C23-96D4-58A1C430FBF2}" destId="{C15251D4-8F53-435D-A4A7-1C1EA6873E35}" srcOrd="1" destOrd="0" presId="urn:microsoft.com/office/officeart/2005/8/layout/vList2"/>
    <dgm:cxn modelId="{9F257EA3-C247-463B-82D7-B2DD772EED24}" type="presParOf" srcId="{C6CDED64-98E3-4C23-96D4-58A1C430FBF2}" destId="{D7B217F8-8932-4B12-AA4C-926B336A4443}" srcOrd="2" destOrd="0" presId="urn:microsoft.com/office/officeart/2005/8/layout/vList2"/>
    <dgm:cxn modelId="{375C90BC-B0FA-40EA-B4D3-F2521FFE8B63}" type="presParOf" srcId="{C6CDED64-98E3-4C23-96D4-58A1C430FBF2}" destId="{F6F2FFB5-AA28-4EAC-B79A-FD84FAE5F18E}" srcOrd="3" destOrd="0" presId="urn:microsoft.com/office/officeart/2005/8/layout/vList2"/>
    <dgm:cxn modelId="{422FB960-9D1A-405E-875E-ADB21F4403C1}" type="presParOf" srcId="{C6CDED64-98E3-4C23-96D4-58A1C430FBF2}" destId="{D9567710-BDAA-453F-9769-458446C98134}" srcOrd="4" destOrd="0" presId="urn:microsoft.com/office/officeart/2005/8/layout/vList2"/>
    <dgm:cxn modelId="{5F3A12C1-A1B6-4A41-82E1-5654A2D87887}" type="presParOf" srcId="{C6CDED64-98E3-4C23-96D4-58A1C430FBF2}" destId="{6E63ED44-6449-4DCF-9D62-ACD3ABB80A94}" srcOrd="5" destOrd="0" presId="urn:microsoft.com/office/officeart/2005/8/layout/vList2"/>
    <dgm:cxn modelId="{3D52BD74-660D-4854-91ED-B2AFEC41EFA0}" type="presParOf" srcId="{C6CDED64-98E3-4C23-96D4-58A1C430FBF2}" destId="{81BC368E-4F88-47E1-84AD-E61D01FCB336}" srcOrd="6" destOrd="0" presId="urn:microsoft.com/office/officeart/2005/8/layout/vList2"/>
    <dgm:cxn modelId="{E872B2F5-C524-4F0E-8BEA-E2F6F1119359}" type="presParOf" srcId="{C6CDED64-98E3-4C23-96D4-58A1C430FBF2}" destId="{4D9D56C0-691D-4F26-873E-0D69B3BFFE43}" srcOrd="7" destOrd="0" presId="urn:microsoft.com/office/officeart/2005/8/layout/vList2"/>
    <dgm:cxn modelId="{912261F5-475A-4DDD-8C22-99A779E6E99A}" type="presParOf" srcId="{C6CDED64-98E3-4C23-96D4-58A1C430FBF2}" destId="{62445B62-831E-45ED-9F5F-44C298B587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497F-110A-4B91-AB42-7F49AD8F19FE}">
      <dsp:nvSpPr>
        <dsp:cNvPr id="0" name=""/>
        <dsp:cNvSpPr/>
      </dsp:nvSpPr>
      <dsp:spPr>
        <a:xfrm>
          <a:off x="0" y="841901"/>
          <a:ext cx="6069057"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Family (belonging)</a:t>
          </a:r>
        </a:p>
      </dsp:txBody>
      <dsp:txXfrm>
        <a:off x="29271" y="871172"/>
        <a:ext cx="6010515" cy="541083"/>
      </dsp:txXfrm>
    </dsp:sp>
    <dsp:sp modelId="{D7B217F8-8932-4B12-AA4C-926B336A4443}">
      <dsp:nvSpPr>
        <dsp:cNvPr id="0" name=""/>
        <dsp:cNvSpPr/>
      </dsp:nvSpPr>
      <dsp:spPr>
        <a:xfrm>
          <a:off x="0" y="1513526"/>
          <a:ext cx="6069057" cy="599625"/>
        </a:xfrm>
        <a:prstGeom prst="roundRect">
          <a:avLst/>
        </a:prstGeom>
        <a:solidFill>
          <a:schemeClr val="accent5">
            <a:hueOff val="2034273"/>
            <a:satOff val="1379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Bride (purity)</a:t>
          </a:r>
        </a:p>
      </dsp:txBody>
      <dsp:txXfrm>
        <a:off x="29271" y="1542797"/>
        <a:ext cx="6010515" cy="541083"/>
      </dsp:txXfrm>
    </dsp:sp>
    <dsp:sp modelId="{D9567710-BDAA-453F-9769-458446C98134}">
      <dsp:nvSpPr>
        <dsp:cNvPr id="0" name=""/>
        <dsp:cNvSpPr/>
      </dsp:nvSpPr>
      <dsp:spPr>
        <a:xfrm>
          <a:off x="0" y="2185151"/>
          <a:ext cx="6069057" cy="599625"/>
        </a:xfrm>
        <a:prstGeom prst="roundRect">
          <a:avLst/>
        </a:prstGeom>
        <a:solidFill>
          <a:schemeClr val="accent5">
            <a:hueOff val="4068545"/>
            <a:satOff val="27599"/>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Body (unity)</a:t>
          </a:r>
        </a:p>
      </dsp:txBody>
      <dsp:txXfrm>
        <a:off x="29271" y="2214422"/>
        <a:ext cx="6010515" cy="541083"/>
      </dsp:txXfrm>
    </dsp:sp>
    <dsp:sp modelId="{81BC368E-4F88-47E1-84AD-E61D01FCB336}">
      <dsp:nvSpPr>
        <dsp:cNvPr id="0" name=""/>
        <dsp:cNvSpPr/>
      </dsp:nvSpPr>
      <dsp:spPr>
        <a:xfrm>
          <a:off x="0" y="2856776"/>
          <a:ext cx="6069057" cy="599625"/>
        </a:xfrm>
        <a:prstGeom prst="roundRect">
          <a:avLst/>
        </a:prstGeom>
        <a:solidFill>
          <a:schemeClr val="accent5">
            <a:hueOff val="6102818"/>
            <a:satOff val="41398"/>
            <a:lumOff val="-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Flock (dependence)</a:t>
          </a:r>
        </a:p>
      </dsp:txBody>
      <dsp:txXfrm>
        <a:off x="29271" y="2886047"/>
        <a:ext cx="6010515" cy="541083"/>
      </dsp:txXfrm>
    </dsp:sp>
    <dsp:sp modelId="{62445B62-831E-45ED-9F5F-44C298B58728}">
      <dsp:nvSpPr>
        <dsp:cNvPr id="0" name=""/>
        <dsp:cNvSpPr/>
      </dsp:nvSpPr>
      <dsp:spPr>
        <a:xfrm>
          <a:off x="0" y="3528401"/>
          <a:ext cx="6069057" cy="599625"/>
        </a:xfrm>
        <a:prstGeom prst="roundRect">
          <a:avLst/>
        </a:prstGeom>
        <a:solidFill>
          <a:schemeClr val="accent5">
            <a:hueOff val="8137091"/>
            <a:satOff val="55197"/>
            <a:lumOff val="-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Temple (dwelling place for God’s Spirit)</a:t>
          </a:r>
        </a:p>
      </dsp:txBody>
      <dsp:txXfrm>
        <a:off x="29271" y="3557672"/>
        <a:ext cx="6010515"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9F3F7-5D44-1142-9FF3-27DBA5A949E8}" type="datetimeFigureOut">
              <a:rPr lang="en-US" smtClean="0"/>
              <a:t>7/2/22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9FC30-234A-874F-88AB-36F6C2E76BF7}" type="slidenum">
              <a:rPr lang="en-US" smtClean="0"/>
              <a:t>‹#›</a:t>
            </a:fld>
            <a:endParaRPr lang="en-US"/>
          </a:p>
        </p:txBody>
      </p:sp>
    </p:spTree>
    <p:extLst>
      <p:ext uri="{BB962C8B-B14F-4D97-AF65-F5344CB8AC3E}">
        <p14:creationId xmlns:p14="http://schemas.microsoft.com/office/powerpoint/2010/main" val="395474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Preaching (np)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7/2/22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682457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6673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7800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056583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460891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716164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375529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61104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740086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368202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064259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4707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956834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546816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797503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7329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2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22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733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147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419730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7/2/22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8207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7/2/22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86794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0" r:id="rId6"/>
    <p:sldLayoutId id="2147483705"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337797013"/>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0D4443-3C22-C2AC-9073-133AA4415899}"/>
              </a:ext>
            </a:extLst>
          </p:cNvPr>
          <p:cNvSpPr txBox="1"/>
          <p:nvPr/>
        </p:nvSpPr>
        <p:spPr>
          <a:xfrm>
            <a:off x="7587182" y="893935"/>
            <a:ext cx="3756670" cy="333939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i="1" spc="100">
                <a:solidFill>
                  <a:schemeClr val="tx1">
                    <a:lumMod val="85000"/>
                    <a:lumOff val="15000"/>
                  </a:schemeClr>
                </a:solidFill>
                <a:latin typeface="+mj-lt"/>
                <a:ea typeface="+mj-ea"/>
                <a:cs typeface="+mj-cs"/>
              </a:rPr>
              <a:t>Restoring a Sinning Believer</a:t>
            </a:r>
          </a:p>
        </p:txBody>
      </p:sp>
      <p:pic>
        <p:nvPicPr>
          <p:cNvPr id="4" name="Picture 4" descr="A picture containing text&#10;&#10;Description automatically generated">
            <a:extLst>
              <a:ext uri="{FF2B5EF4-FFF2-40B4-BE49-F238E27FC236}">
                <a16:creationId xmlns:a16="http://schemas.microsoft.com/office/drawing/2014/main" id="{EB444C4E-7B4F-A7EB-23CF-DA1B2576BF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20" y="10"/>
            <a:ext cx="7102529" cy="6857990"/>
          </a:xfrm>
          <a:prstGeom prst="rect">
            <a:avLst/>
          </a:prstGeom>
        </p:spPr>
      </p:pic>
      <p:sp>
        <p:nvSpPr>
          <p:cNvPr id="3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Rectangle 5">
            <a:extLst>
              <a:ext uri="{FF2B5EF4-FFF2-40B4-BE49-F238E27FC236}">
                <a16:creationId xmlns:a16="http://schemas.microsoft.com/office/drawing/2014/main" id="{6B3F35D2-B5FF-7792-C27F-15521BAEF09E}"/>
              </a:ext>
            </a:extLst>
          </p:cNvPr>
          <p:cNvSpPr>
            <a:spLocks noChangeArrowheads="1"/>
          </p:cNvSpPr>
          <p:nvPr/>
        </p:nvSpPr>
        <p:spPr bwMode="auto">
          <a:xfrm>
            <a:off x="7102548" y="4726113"/>
            <a:ext cx="5089451" cy="213188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Jim Harmeling</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b="1" kern="0" dirty="0">
                <a:solidFill>
                  <a:srgbClr val="FFFFFF"/>
                </a:solidFill>
                <a:effectLst>
                  <a:outerShdw blurRad="38100" dist="38100" dir="2700000" algn="tl">
                    <a:srgbClr val="000000"/>
                  </a:outerShdw>
                </a:effectLst>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3D01B4CE-AE23-8038-E9FE-081AAB393DB3}"/>
              </a:ext>
            </a:extLst>
          </p:cNvPr>
          <p:cNvSpPr txBox="1"/>
          <p:nvPr/>
        </p:nvSpPr>
        <p:spPr>
          <a:xfrm>
            <a:off x="732550" y="3726611"/>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Halt sin cycle</a:t>
            </a:r>
          </a:p>
        </p:txBody>
      </p:sp>
      <p:sp>
        <p:nvSpPr>
          <p:cNvPr id="6" name="TextBox 5">
            <a:extLst>
              <a:ext uri="{FF2B5EF4-FFF2-40B4-BE49-F238E27FC236}">
                <a16:creationId xmlns:a16="http://schemas.microsoft.com/office/drawing/2014/main" id="{5EBB6054-43E2-AF77-075D-B5E969200E08}"/>
              </a:ext>
            </a:extLst>
          </p:cNvPr>
          <p:cNvSpPr txBox="1"/>
          <p:nvPr/>
        </p:nvSpPr>
        <p:spPr>
          <a:xfrm>
            <a:off x="4724400" y="3200400"/>
            <a:ext cx="6934200" cy="335797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James 5</a:t>
            </a:r>
            <a:endParaRPr lang="en-US" b="1" dirty="0">
              <a:latin typeface="Avenir Next LT Pro"/>
              <a:cs typeface="Calibri Light"/>
            </a:endParaRPr>
          </a:p>
          <a:p>
            <a:pPr>
              <a:lnSpc>
                <a:spcPct val="150000"/>
              </a:lnSpc>
            </a:pPr>
            <a:r>
              <a:rPr lang="en-US" sz="2400" dirty="0">
                <a:latin typeface="Calibri Light"/>
                <a:cs typeface="Calibri Light"/>
              </a:rPr>
              <a:t>19 My brothers, if anyone among you wanders from the truth and someone brings him back, 20 let him know that whoever brings back a sinner from his wandering will save his soul from death and will </a:t>
            </a:r>
            <a:r>
              <a:rPr lang="en-US" sz="2400" u="sng" dirty="0">
                <a:latin typeface="Calibri Light"/>
                <a:cs typeface="Calibri Light"/>
              </a:rPr>
              <a:t>cover a multitude of sins</a:t>
            </a:r>
            <a:r>
              <a:rPr lang="en-US" sz="2400" dirty="0">
                <a:latin typeface="Calibri Light"/>
                <a:cs typeface="Calibri Light"/>
              </a:rPr>
              <a:t>.</a:t>
            </a:r>
            <a:endParaRPr lang="en-US"/>
          </a:p>
        </p:txBody>
      </p:sp>
    </p:spTree>
    <p:extLst>
      <p:ext uri="{BB962C8B-B14F-4D97-AF65-F5344CB8AC3E}">
        <p14:creationId xmlns:p14="http://schemas.microsoft.com/office/powerpoint/2010/main" val="10612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3D01B4CE-AE23-8038-E9FE-081AAB393DB3}"/>
              </a:ext>
            </a:extLst>
          </p:cNvPr>
          <p:cNvSpPr txBox="1"/>
          <p:nvPr/>
        </p:nvSpPr>
        <p:spPr>
          <a:xfrm>
            <a:off x="732550" y="3726611"/>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Halt sin cycle</a:t>
            </a:r>
          </a:p>
        </p:txBody>
      </p:sp>
      <p:sp>
        <p:nvSpPr>
          <p:cNvPr id="3" name="TextBox 2">
            <a:extLst>
              <a:ext uri="{FF2B5EF4-FFF2-40B4-BE49-F238E27FC236}">
                <a16:creationId xmlns:a16="http://schemas.microsoft.com/office/drawing/2014/main" id="{87E09E66-086D-48C3-F03C-77511B663DB6}"/>
              </a:ext>
            </a:extLst>
          </p:cNvPr>
          <p:cNvSpPr txBox="1"/>
          <p:nvPr/>
        </p:nvSpPr>
        <p:spPr>
          <a:xfrm>
            <a:off x="732550" y="4291542"/>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Restore to fellowship</a:t>
            </a:r>
          </a:p>
        </p:txBody>
      </p:sp>
      <p:sp>
        <p:nvSpPr>
          <p:cNvPr id="7" name="TextBox 6">
            <a:extLst>
              <a:ext uri="{FF2B5EF4-FFF2-40B4-BE49-F238E27FC236}">
                <a16:creationId xmlns:a16="http://schemas.microsoft.com/office/drawing/2014/main" id="{359C448A-85DD-6D48-607D-0126A1CA0BA4}"/>
              </a:ext>
            </a:extLst>
          </p:cNvPr>
          <p:cNvSpPr txBox="1"/>
          <p:nvPr/>
        </p:nvSpPr>
        <p:spPr>
          <a:xfrm>
            <a:off x="5171090" y="3515710"/>
            <a:ext cx="6080234" cy="2249975"/>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Matthew 18:15</a:t>
            </a:r>
            <a:endParaRPr lang="en-US" b="1" dirty="0">
              <a:latin typeface="Avenir Next LT Pro"/>
              <a:cs typeface="Calibri Light"/>
            </a:endParaRPr>
          </a:p>
          <a:p>
            <a:pPr>
              <a:lnSpc>
                <a:spcPct val="150000"/>
              </a:lnSpc>
            </a:pPr>
            <a:r>
              <a:rPr lang="en-US" sz="2400" dirty="0">
                <a:latin typeface="Calibri Light"/>
                <a:cs typeface="Calibri Light"/>
              </a:rPr>
              <a:t>“If your brother sins against you, go and tell him his fault, between you and him alone. If he listens to you, you have </a:t>
            </a:r>
            <a:r>
              <a:rPr lang="en-US" sz="2400" u="sng" dirty="0">
                <a:latin typeface="Calibri Light"/>
                <a:cs typeface="Calibri Light"/>
              </a:rPr>
              <a:t>gained</a:t>
            </a:r>
            <a:r>
              <a:rPr lang="en-US" sz="2400" dirty="0">
                <a:latin typeface="Calibri Light"/>
                <a:cs typeface="Calibri Light"/>
              </a:rPr>
              <a:t> your brother.</a:t>
            </a:r>
            <a:endParaRPr lang="en-US"/>
          </a:p>
        </p:txBody>
      </p:sp>
    </p:spTree>
    <p:extLst>
      <p:ext uri="{BB962C8B-B14F-4D97-AF65-F5344CB8AC3E}">
        <p14:creationId xmlns:p14="http://schemas.microsoft.com/office/powerpoint/2010/main" val="1148359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1" name="Straight Connector 2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DBD5A42-ACC2-ED82-4A3A-B19E7D94057A}"/>
              </a:ext>
            </a:extLst>
          </p:cNvPr>
          <p:cNvPicPr>
            <a:picLocks noChangeAspect="1"/>
          </p:cNvPicPr>
          <p:nvPr/>
        </p:nvPicPr>
        <p:blipFill rotWithShape="1">
          <a:blip r:embed="rId2"/>
          <a:srcRect/>
          <a:stretch/>
        </p:blipFill>
        <p:spPr>
          <a:xfrm>
            <a:off x="1" y="10"/>
            <a:ext cx="12191999" cy="6857990"/>
          </a:xfrm>
          <a:prstGeom prst="rect">
            <a:avLst/>
          </a:prstGeom>
        </p:spPr>
      </p:pic>
      <p:sp>
        <p:nvSpPr>
          <p:cNvPr id="25" name="Rectangle 24">
            <a:extLst>
              <a:ext uri="{FF2B5EF4-FFF2-40B4-BE49-F238E27FC236}">
                <a16:creationId xmlns:a16="http://schemas.microsoft.com/office/drawing/2014/main" id="{868BA1FB-7158-4051-A255-70F5F21F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4858603"/>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5FA571-5F8D-CACD-3FD5-26C7F73F1224}"/>
              </a:ext>
            </a:extLst>
          </p:cNvPr>
          <p:cNvSpPr txBox="1"/>
          <p:nvPr/>
        </p:nvSpPr>
        <p:spPr>
          <a:xfrm>
            <a:off x="1078992" y="1143001"/>
            <a:ext cx="9052560" cy="1102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182880">
              <a:lnSpc>
                <a:spcPct val="90000"/>
              </a:lnSpc>
              <a:spcBef>
                <a:spcPct val="0"/>
              </a:spcBef>
              <a:spcAft>
                <a:spcPts val="400"/>
              </a:spcAft>
            </a:pPr>
            <a:r>
              <a:rPr lang="en-US" sz="5600" b="1" i="1" spc="100">
                <a:solidFill>
                  <a:srgbClr val="FFFFFF"/>
                </a:solidFill>
                <a:latin typeface="+mj-lt"/>
                <a:ea typeface="+mj-ea"/>
                <a:cs typeface="+mj-cs"/>
              </a:rPr>
              <a:t>Procedure of confronting sin</a:t>
            </a:r>
          </a:p>
        </p:txBody>
      </p:sp>
      <p:cxnSp>
        <p:nvCxnSpPr>
          <p:cNvPr id="27" name="Straight Connector 2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B6CF7AB1-131E-3138-EEE2-E8C3A1E1380B}"/>
              </a:ext>
            </a:extLst>
          </p:cNvPr>
          <p:cNvSpPr txBox="1"/>
          <p:nvPr/>
        </p:nvSpPr>
        <p:spPr>
          <a:xfrm>
            <a:off x="1676400" y="2333297"/>
            <a:ext cx="3465785"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dirty="0">
                <a:solidFill>
                  <a:schemeClr val="bg1"/>
                </a:solidFill>
                <a:latin typeface="Calibri"/>
                <a:cs typeface="Calibri"/>
              </a:rPr>
              <a:t>Confront in levels </a:t>
            </a:r>
            <a:endParaRPr lang="en-US" sz="2800" dirty="0">
              <a:solidFill>
                <a:schemeClr val="bg1"/>
              </a:solidFill>
            </a:endParaRPr>
          </a:p>
        </p:txBody>
      </p:sp>
      <p:sp>
        <p:nvSpPr>
          <p:cNvPr id="7" name="TextBox 6">
            <a:extLst>
              <a:ext uri="{FF2B5EF4-FFF2-40B4-BE49-F238E27FC236}">
                <a16:creationId xmlns:a16="http://schemas.microsoft.com/office/drawing/2014/main" id="{D98581AD-16BE-0F7C-386A-F753DE0AE6C1}"/>
              </a:ext>
            </a:extLst>
          </p:cNvPr>
          <p:cNvSpPr txBox="1"/>
          <p:nvPr/>
        </p:nvSpPr>
        <p:spPr>
          <a:xfrm>
            <a:off x="1676401" y="2935345"/>
            <a:ext cx="4608787"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Confront publicly &amp; validly</a:t>
            </a:r>
            <a:endParaRPr lang="en-US">
              <a:solidFill>
                <a:srgbClr val="FFFFFF"/>
              </a:solidFill>
            </a:endParaRPr>
          </a:p>
        </p:txBody>
      </p:sp>
    </p:spTree>
    <p:extLst>
      <p:ext uri="{BB962C8B-B14F-4D97-AF65-F5344CB8AC3E}">
        <p14:creationId xmlns:p14="http://schemas.microsoft.com/office/powerpoint/2010/main" val="1011504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769883"/>
            <a:ext cx="10205543" cy="5194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Timothy 5</a:t>
            </a:r>
            <a:endParaRPr lang="en-US" b="1" dirty="0">
              <a:solidFill>
                <a:srgbClr val="000000"/>
              </a:solidFill>
              <a:latin typeface="Avenir Next LT Pro"/>
              <a:cs typeface="Calibri Light"/>
            </a:endParaRPr>
          </a:p>
          <a:p>
            <a:pPr>
              <a:lnSpc>
                <a:spcPct val="150000"/>
              </a:lnSpc>
            </a:pPr>
            <a:r>
              <a:rPr lang="en-US" sz="2800" dirty="0">
                <a:solidFill>
                  <a:srgbClr val="FFFFFF"/>
                </a:solidFill>
                <a:latin typeface="Calibri Light"/>
                <a:cs typeface="Calibri Light"/>
              </a:rPr>
              <a:t>19 Do not admit a charge against an elder except on the evidence of two or three witnesses. 20 As for those who persist in sin, </a:t>
            </a:r>
            <a:r>
              <a:rPr lang="en-US" sz="2800" u="sng" dirty="0">
                <a:solidFill>
                  <a:srgbClr val="FFFFFF"/>
                </a:solidFill>
                <a:latin typeface="Calibri Light"/>
                <a:cs typeface="Calibri Light"/>
              </a:rPr>
              <a:t>rebuke them in the presence of all</a:t>
            </a:r>
            <a:r>
              <a:rPr lang="en-US" sz="2800" dirty="0">
                <a:solidFill>
                  <a:srgbClr val="FFFFFF"/>
                </a:solidFill>
                <a:latin typeface="Calibri Light"/>
                <a:cs typeface="Calibri Light"/>
              </a:rPr>
              <a:t>, so that the rest may stand in fear. 21 In the presence of God and of Christ Jesus and of the elect angels I charge you to keep these rules without prejudging, doing nothing from partiality. 22 Do not be hasty in the laying on of hands, nor take part in the sins of others; keep yourself pure.</a:t>
            </a:r>
            <a:endParaRPr lang="en-US"/>
          </a:p>
        </p:txBody>
      </p:sp>
    </p:spTree>
    <p:extLst>
      <p:ext uri="{BB962C8B-B14F-4D97-AF65-F5344CB8AC3E}">
        <p14:creationId xmlns:p14="http://schemas.microsoft.com/office/powerpoint/2010/main" val="398603771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1" name="Straight Connector 2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DBD5A42-ACC2-ED82-4A3A-B19E7D94057A}"/>
              </a:ext>
            </a:extLst>
          </p:cNvPr>
          <p:cNvPicPr>
            <a:picLocks noChangeAspect="1"/>
          </p:cNvPicPr>
          <p:nvPr/>
        </p:nvPicPr>
        <p:blipFill rotWithShape="1">
          <a:blip r:embed="rId2"/>
          <a:srcRect/>
          <a:stretch/>
        </p:blipFill>
        <p:spPr>
          <a:xfrm>
            <a:off x="1" y="10"/>
            <a:ext cx="12191999" cy="6857990"/>
          </a:xfrm>
          <a:prstGeom prst="rect">
            <a:avLst/>
          </a:prstGeom>
        </p:spPr>
      </p:pic>
      <p:sp>
        <p:nvSpPr>
          <p:cNvPr id="25" name="Rectangle 24">
            <a:extLst>
              <a:ext uri="{FF2B5EF4-FFF2-40B4-BE49-F238E27FC236}">
                <a16:creationId xmlns:a16="http://schemas.microsoft.com/office/drawing/2014/main" id="{868BA1FB-7158-4051-A255-70F5F21F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4858603"/>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5FA571-5F8D-CACD-3FD5-26C7F73F1224}"/>
              </a:ext>
            </a:extLst>
          </p:cNvPr>
          <p:cNvSpPr txBox="1"/>
          <p:nvPr/>
        </p:nvSpPr>
        <p:spPr>
          <a:xfrm>
            <a:off x="1078992" y="1143001"/>
            <a:ext cx="9052560" cy="1102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182880">
              <a:lnSpc>
                <a:spcPct val="90000"/>
              </a:lnSpc>
              <a:spcBef>
                <a:spcPct val="0"/>
              </a:spcBef>
              <a:spcAft>
                <a:spcPts val="400"/>
              </a:spcAft>
            </a:pPr>
            <a:r>
              <a:rPr lang="en-US" sz="5600" b="1" i="1" spc="100">
                <a:solidFill>
                  <a:srgbClr val="FFFFFF"/>
                </a:solidFill>
                <a:latin typeface="+mj-lt"/>
                <a:ea typeface="+mj-ea"/>
                <a:cs typeface="+mj-cs"/>
              </a:rPr>
              <a:t>Procedure of confronting sin</a:t>
            </a:r>
          </a:p>
        </p:txBody>
      </p:sp>
      <p:cxnSp>
        <p:nvCxnSpPr>
          <p:cNvPr id="27" name="Straight Connector 2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B6CF7AB1-131E-3138-EEE2-E8C3A1E1380B}"/>
              </a:ext>
            </a:extLst>
          </p:cNvPr>
          <p:cNvSpPr txBox="1"/>
          <p:nvPr/>
        </p:nvSpPr>
        <p:spPr>
          <a:xfrm>
            <a:off x="1676400" y="2333297"/>
            <a:ext cx="3465785"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dirty="0">
                <a:solidFill>
                  <a:schemeClr val="bg1"/>
                </a:solidFill>
                <a:latin typeface="Calibri"/>
                <a:cs typeface="Calibri"/>
              </a:rPr>
              <a:t>Confront in levels </a:t>
            </a:r>
            <a:endParaRPr lang="en-US" sz="2800" dirty="0">
              <a:solidFill>
                <a:schemeClr val="bg1"/>
              </a:solidFill>
            </a:endParaRPr>
          </a:p>
        </p:txBody>
      </p:sp>
      <p:sp>
        <p:nvSpPr>
          <p:cNvPr id="7" name="TextBox 6">
            <a:extLst>
              <a:ext uri="{FF2B5EF4-FFF2-40B4-BE49-F238E27FC236}">
                <a16:creationId xmlns:a16="http://schemas.microsoft.com/office/drawing/2014/main" id="{D98581AD-16BE-0F7C-386A-F753DE0AE6C1}"/>
              </a:ext>
            </a:extLst>
          </p:cNvPr>
          <p:cNvSpPr txBox="1"/>
          <p:nvPr/>
        </p:nvSpPr>
        <p:spPr>
          <a:xfrm>
            <a:off x="1676401" y="2935345"/>
            <a:ext cx="4608787"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Confront publicly &amp; validly</a:t>
            </a:r>
            <a:endParaRPr lang="en-US">
              <a:solidFill>
                <a:srgbClr val="FFFFFF"/>
              </a:solidFill>
            </a:endParaRPr>
          </a:p>
        </p:txBody>
      </p:sp>
      <p:sp>
        <p:nvSpPr>
          <p:cNvPr id="2" name="TextBox 1">
            <a:extLst>
              <a:ext uri="{FF2B5EF4-FFF2-40B4-BE49-F238E27FC236}">
                <a16:creationId xmlns:a16="http://schemas.microsoft.com/office/drawing/2014/main" id="{45FE128F-3F5C-C305-F06A-16E2F3050AA6}"/>
              </a:ext>
            </a:extLst>
          </p:cNvPr>
          <p:cNvSpPr txBox="1"/>
          <p:nvPr/>
        </p:nvSpPr>
        <p:spPr>
          <a:xfrm>
            <a:off x="1676400" y="3565966"/>
            <a:ext cx="584374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cs typeface="Calibri"/>
              </a:rPr>
              <a:t>Separate from unrepentant person</a:t>
            </a:r>
            <a:endParaRPr lang="en-US" sz="2800">
              <a:solidFill>
                <a:srgbClr val="FFFFFF"/>
              </a:solidFill>
              <a:latin typeface="Calibri"/>
              <a:cs typeface="Calibri"/>
            </a:endParaRPr>
          </a:p>
        </p:txBody>
      </p:sp>
    </p:spTree>
    <p:extLst>
      <p:ext uri="{BB962C8B-B14F-4D97-AF65-F5344CB8AC3E}">
        <p14:creationId xmlns:p14="http://schemas.microsoft.com/office/powerpoint/2010/main" val="133493816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Titus 3</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10 </a:t>
            </a:r>
            <a:r>
              <a:rPr lang="en-US" sz="2800" dirty="0">
                <a:solidFill>
                  <a:schemeClr val="bg1"/>
                </a:solidFill>
                <a:latin typeface="Calibri Light"/>
                <a:ea typeface="+mn-lt"/>
                <a:cs typeface="+mn-lt"/>
              </a:rPr>
              <a:t>As for a person who stirs up division, after warning him once and then twice, </a:t>
            </a:r>
            <a:r>
              <a:rPr lang="en-US" sz="2800" u="sng" dirty="0">
                <a:solidFill>
                  <a:schemeClr val="bg1"/>
                </a:solidFill>
                <a:latin typeface="Calibri Light"/>
                <a:ea typeface="+mn-lt"/>
                <a:cs typeface="+mn-lt"/>
              </a:rPr>
              <a:t>have nothing more to do with him</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11 </a:t>
            </a:r>
            <a:r>
              <a:rPr lang="en-US" sz="2800" dirty="0">
                <a:solidFill>
                  <a:schemeClr val="bg1"/>
                </a:solidFill>
                <a:latin typeface="Calibri Light"/>
                <a:ea typeface="+mn-lt"/>
                <a:cs typeface="+mn-lt"/>
              </a:rPr>
              <a:t>knowing that such a person is warped and sinful; he is self-condemned.</a:t>
            </a:r>
            <a:endParaRPr lang="en-US" dirty="0">
              <a:solidFill>
                <a:schemeClr val="bg1"/>
              </a:solidFill>
              <a:latin typeface="Calibri Light"/>
              <a:ea typeface="+mn-lt"/>
              <a:cs typeface="+mn-lt"/>
            </a:endParaRPr>
          </a:p>
        </p:txBody>
      </p:sp>
    </p:spTree>
    <p:extLst>
      <p:ext uri="{BB962C8B-B14F-4D97-AF65-F5344CB8AC3E}">
        <p14:creationId xmlns:p14="http://schemas.microsoft.com/office/powerpoint/2010/main" val="21697011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5</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12 </a:t>
            </a:r>
            <a:r>
              <a:rPr lang="en-US" sz="2800" dirty="0">
                <a:solidFill>
                  <a:schemeClr val="bg1"/>
                </a:solidFill>
                <a:latin typeface="Calibri Light"/>
                <a:ea typeface="+mn-lt"/>
                <a:cs typeface="+mn-lt"/>
              </a:rPr>
              <a:t>For what have I to do with judging outsiders? Is it not those inside the church whom you are to judge? </a:t>
            </a:r>
            <a:r>
              <a:rPr lang="en-US" sz="2800" baseline="30000" dirty="0">
                <a:solidFill>
                  <a:schemeClr val="bg1"/>
                </a:solidFill>
                <a:latin typeface="Calibri Light"/>
                <a:ea typeface="+mn-lt"/>
                <a:cs typeface="+mn-lt"/>
              </a:rPr>
              <a:t>13 </a:t>
            </a:r>
            <a:r>
              <a:rPr lang="en-US" sz="2800" dirty="0">
                <a:solidFill>
                  <a:schemeClr val="bg1"/>
                </a:solidFill>
                <a:latin typeface="Calibri Light"/>
                <a:ea typeface="+mn-lt"/>
                <a:cs typeface="+mn-lt"/>
              </a:rPr>
              <a:t>God judges those outside. “</a:t>
            </a:r>
            <a:r>
              <a:rPr lang="en-US" sz="2800" u="sng" dirty="0">
                <a:solidFill>
                  <a:schemeClr val="bg1"/>
                </a:solidFill>
                <a:latin typeface="Calibri Light"/>
                <a:ea typeface="+mn-lt"/>
                <a:cs typeface="+mn-lt"/>
              </a:rPr>
              <a:t>Purge the evil person from among you</a:t>
            </a:r>
            <a:r>
              <a:rPr lang="en-US" sz="2800" dirty="0">
                <a:solidFill>
                  <a:schemeClr val="bg1"/>
                </a:solidFill>
                <a:latin typeface="Calibri Light"/>
                <a:ea typeface="+mn-lt"/>
                <a:cs typeface="+mn-lt"/>
              </a:rPr>
              <a:t>.”</a:t>
            </a:r>
            <a:endParaRPr lang="en-US" dirty="0">
              <a:solidFill>
                <a:schemeClr val="bg1"/>
              </a:solidFill>
              <a:latin typeface="Calibri Light"/>
            </a:endParaRPr>
          </a:p>
        </p:txBody>
      </p:sp>
    </p:spTree>
    <p:extLst>
      <p:ext uri="{BB962C8B-B14F-4D97-AF65-F5344CB8AC3E}">
        <p14:creationId xmlns:p14="http://schemas.microsoft.com/office/powerpoint/2010/main" val="181243689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2 John 1</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10 </a:t>
            </a:r>
            <a:r>
              <a:rPr lang="en-US" sz="2800" dirty="0">
                <a:solidFill>
                  <a:schemeClr val="bg1"/>
                </a:solidFill>
                <a:latin typeface="Calibri Light"/>
                <a:ea typeface="+mn-lt"/>
                <a:cs typeface="+mn-lt"/>
              </a:rPr>
              <a:t>If anyone comes to you and does not bring this teaching, </a:t>
            </a:r>
            <a:r>
              <a:rPr lang="en-US" sz="2800" u="sng" dirty="0">
                <a:solidFill>
                  <a:schemeClr val="bg1"/>
                </a:solidFill>
                <a:latin typeface="Calibri Light"/>
                <a:ea typeface="+mn-lt"/>
                <a:cs typeface="+mn-lt"/>
              </a:rPr>
              <a:t>do not receive him into your house or give him any greeting</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11 </a:t>
            </a:r>
            <a:r>
              <a:rPr lang="en-US" sz="2800" dirty="0">
                <a:solidFill>
                  <a:schemeClr val="bg1"/>
                </a:solidFill>
                <a:latin typeface="Calibri Light"/>
                <a:ea typeface="+mn-lt"/>
                <a:cs typeface="+mn-lt"/>
              </a:rPr>
              <a:t>for whoever greets him takes part in his wicked works.</a:t>
            </a:r>
            <a:endParaRPr lang="en-US" dirty="0">
              <a:solidFill>
                <a:schemeClr val="bg1"/>
              </a:solidFill>
              <a:latin typeface="Calibri Light"/>
              <a:ea typeface="+mn-lt"/>
              <a:cs typeface="+mn-lt"/>
            </a:endParaRPr>
          </a:p>
        </p:txBody>
      </p:sp>
    </p:spTree>
    <p:extLst>
      <p:ext uri="{BB962C8B-B14F-4D97-AF65-F5344CB8AC3E}">
        <p14:creationId xmlns:p14="http://schemas.microsoft.com/office/powerpoint/2010/main" val="159796281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 name="Straight Connector 1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Background pattern&#10;&#10;Description automatically generated">
            <a:extLst>
              <a:ext uri="{FF2B5EF4-FFF2-40B4-BE49-F238E27FC236}">
                <a16:creationId xmlns:a16="http://schemas.microsoft.com/office/drawing/2014/main" id="{CF45DBA4-5695-FDFE-1FA3-885BFE1773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18" name="Rectangle 17">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842A1CF-C753-67E7-768A-78E4E6EC2F7F}"/>
              </a:ext>
            </a:extLst>
          </p:cNvPr>
          <p:cNvSpPr txBox="1"/>
          <p:nvPr/>
        </p:nvSpPr>
        <p:spPr>
          <a:xfrm>
            <a:off x="758952" y="1143000"/>
            <a:ext cx="4572000" cy="298470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i="1" spc="100">
                <a:solidFill>
                  <a:srgbClr val="FFFFFF"/>
                </a:solidFill>
                <a:latin typeface="+mj-lt"/>
                <a:ea typeface="+mj-ea"/>
                <a:cs typeface="+mj-cs"/>
              </a:rPr>
              <a:t>Important considerations for confronting and restoring believers</a:t>
            </a:r>
          </a:p>
        </p:txBody>
      </p:sp>
      <p:cxnSp>
        <p:nvCxnSpPr>
          <p:cNvPr id="20" name="Straight Connector 19">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8" name="TextBox 7">
            <a:extLst>
              <a:ext uri="{FF2B5EF4-FFF2-40B4-BE49-F238E27FC236}">
                <a16:creationId xmlns:a16="http://schemas.microsoft.com/office/drawing/2014/main" id="{04101C2A-7FBA-E269-D9CB-B7EDA940604A}"/>
              </a:ext>
            </a:extLst>
          </p:cNvPr>
          <p:cNvSpPr txBox="1"/>
          <p:nvPr/>
        </p:nvSpPr>
        <p:spPr>
          <a:xfrm>
            <a:off x="7273159" y="1019503"/>
            <a:ext cx="3781096"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What is the level of sin?</a:t>
            </a:r>
          </a:p>
        </p:txBody>
      </p:sp>
      <p:sp>
        <p:nvSpPr>
          <p:cNvPr id="9" name="TextBox 8">
            <a:extLst>
              <a:ext uri="{FF2B5EF4-FFF2-40B4-BE49-F238E27FC236}">
                <a16:creationId xmlns:a16="http://schemas.microsoft.com/office/drawing/2014/main" id="{659902D2-7E37-ABAD-3904-CB1BD742C954}"/>
              </a:ext>
            </a:extLst>
          </p:cNvPr>
          <p:cNvSpPr txBox="1"/>
          <p:nvPr/>
        </p:nvSpPr>
        <p:spPr>
          <a:xfrm>
            <a:off x="7273159" y="1807779"/>
            <a:ext cx="4451131" cy="95410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How is the restored person held accountable?</a:t>
            </a:r>
          </a:p>
        </p:txBody>
      </p:sp>
      <p:sp>
        <p:nvSpPr>
          <p:cNvPr id="10" name="TextBox 9">
            <a:extLst>
              <a:ext uri="{FF2B5EF4-FFF2-40B4-BE49-F238E27FC236}">
                <a16:creationId xmlns:a16="http://schemas.microsoft.com/office/drawing/2014/main" id="{0C213692-C2B3-6711-C515-CC8A8E1BD826}"/>
              </a:ext>
            </a:extLst>
          </p:cNvPr>
          <p:cNvSpPr txBox="1"/>
          <p:nvPr/>
        </p:nvSpPr>
        <p:spPr>
          <a:xfrm>
            <a:off x="7273158" y="2977055"/>
            <a:ext cx="4451131" cy="95410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How do we go about doing this? </a:t>
            </a:r>
          </a:p>
        </p:txBody>
      </p:sp>
    </p:spTree>
    <p:extLst>
      <p:ext uri="{BB962C8B-B14F-4D97-AF65-F5344CB8AC3E}">
        <p14:creationId xmlns:p14="http://schemas.microsoft.com/office/powerpoint/2010/main" val="4267376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2162503"/>
            <a:ext cx="11020094"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11</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29 </a:t>
            </a:r>
            <a:r>
              <a:rPr lang="en-US" sz="2800" dirty="0">
                <a:solidFill>
                  <a:schemeClr val="bg1"/>
                </a:solidFill>
                <a:latin typeface="Calibri Light"/>
                <a:ea typeface="+mn-lt"/>
                <a:cs typeface="+mn-lt"/>
              </a:rPr>
              <a:t>For anyone who eats and drinks without discerning the body eats and drinks judgment on himself. </a:t>
            </a:r>
            <a:r>
              <a:rPr lang="en-US" sz="2800" baseline="30000" dirty="0">
                <a:solidFill>
                  <a:schemeClr val="bg1"/>
                </a:solidFill>
                <a:latin typeface="Calibri Light"/>
                <a:ea typeface="+mn-lt"/>
                <a:cs typeface="+mn-lt"/>
              </a:rPr>
              <a:t>30 </a:t>
            </a:r>
            <a:r>
              <a:rPr lang="en-US" sz="2800" dirty="0">
                <a:solidFill>
                  <a:schemeClr val="bg1"/>
                </a:solidFill>
                <a:latin typeface="Calibri Light"/>
                <a:ea typeface="+mn-lt"/>
                <a:cs typeface="+mn-lt"/>
              </a:rPr>
              <a:t>That is why many of you are weak and ill, and some have </a:t>
            </a:r>
            <a:r>
              <a:rPr lang="en-US" sz="2800" u="sng" dirty="0">
                <a:solidFill>
                  <a:schemeClr val="bg1"/>
                </a:solidFill>
                <a:latin typeface="Calibri Light"/>
                <a:ea typeface="+mn-lt"/>
                <a:cs typeface="+mn-lt"/>
              </a:rPr>
              <a:t>died</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31 </a:t>
            </a:r>
            <a:r>
              <a:rPr lang="en-US" sz="2800" dirty="0">
                <a:solidFill>
                  <a:schemeClr val="bg1"/>
                </a:solidFill>
                <a:latin typeface="Calibri Light"/>
                <a:ea typeface="+mn-lt"/>
                <a:cs typeface="+mn-lt"/>
              </a:rPr>
              <a:t>But if we judged ourselves truly, we would not be judged. </a:t>
            </a:r>
            <a:r>
              <a:rPr lang="en-US" sz="2800" baseline="30000" dirty="0">
                <a:solidFill>
                  <a:schemeClr val="bg1"/>
                </a:solidFill>
                <a:latin typeface="Calibri Light"/>
                <a:ea typeface="+mn-lt"/>
                <a:cs typeface="+mn-lt"/>
              </a:rPr>
              <a:t>32 </a:t>
            </a:r>
            <a:r>
              <a:rPr lang="en-US" sz="2800" dirty="0">
                <a:solidFill>
                  <a:schemeClr val="bg1"/>
                </a:solidFill>
                <a:latin typeface="Calibri Light"/>
                <a:ea typeface="+mn-lt"/>
                <a:cs typeface="+mn-lt"/>
              </a:rPr>
              <a:t>But when we are judged by the Lord, we are disciplined so that we may not be condemned along with the world.</a:t>
            </a:r>
            <a:endParaRPr lang="en-US" dirty="0">
              <a:solidFill>
                <a:schemeClr val="bg1"/>
              </a:solidFill>
              <a:latin typeface="Calibri Light"/>
              <a:ea typeface="+mn-lt"/>
              <a:cs typeface="+mn-lt"/>
            </a:endParaRP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Tree>
    <p:extLst>
      <p:ext uri="{BB962C8B-B14F-4D97-AF65-F5344CB8AC3E}">
        <p14:creationId xmlns:p14="http://schemas.microsoft.com/office/powerpoint/2010/main" val="3972268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7B4133-C864-5462-04CC-A864962C754B}"/>
              </a:ext>
            </a:extLst>
          </p:cNvPr>
          <p:cNvSpPr txBox="1"/>
          <p:nvPr/>
        </p:nvSpPr>
        <p:spPr>
          <a:xfrm>
            <a:off x="758953" y="1063256"/>
            <a:ext cx="3382050" cy="45589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182880">
              <a:lnSpc>
                <a:spcPct val="90000"/>
              </a:lnSpc>
              <a:spcBef>
                <a:spcPct val="0"/>
              </a:spcBef>
              <a:spcAft>
                <a:spcPts val="400"/>
              </a:spcAft>
            </a:pPr>
            <a:r>
              <a:rPr lang="en-US" sz="6000" i="1" kern="1200" spc="100" baseline="0">
                <a:solidFill>
                  <a:schemeClr val="bg1"/>
                </a:solidFill>
                <a:latin typeface="+mj-lt"/>
                <a:ea typeface="+mj-ea"/>
                <a:cs typeface="+mj-cs"/>
              </a:rPr>
              <a:t>Portrait of the church</a:t>
            </a:r>
          </a:p>
        </p:txBody>
      </p:sp>
      <p:sp useBgFill="1">
        <p:nvSpPr>
          <p:cNvPr id="23" name="Freeform: Shape 22">
            <a:extLst>
              <a:ext uri="{FF2B5EF4-FFF2-40B4-BE49-F238E27FC236}">
                <a16:creationId xmlns:a16="http://schemas.microsoft.com/office/drawing/2014/main" id="{B96B26CA-9949-4D9C-A2F3-DB3CA283A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5" name="TextBox 4">
            <a:extLst>
              <a:ext uri="{FF2B5EF4-FFF2-40B4-BE49-F238E27FC236}">
                <a16:creationId xmlns:a16="http://schemas.microsoft.com/office/drawing/2014/main" id="{05D98E96-51D0-0FA7-62EF-806E8A393839}"/>
              </a:ext>
            </a:extLst>
          </p:cNvPr>
          <p:cNvGraphicFramePr/>
          <p:nvPr>
            <p:extLst>
              <p:ext uri="{D42A27DB-BD31-4B8C-83A1-F6EECF244321}">
                <p14:modId xmlns:p14="http://schemas.microsoft.com/office/powerpoint/2010/main" val="548282575"/>
              </p:ext>
            </p:extLst>
          </p:nvPr>
        </p:nvGraphicFramePr>
        <p:xfrm>
          <a:off x="5820770" y="813636"/>
          <a:ext cx="6069057" cy="4969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67535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2517227"/>
            <a:ext cx="11020094"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Galatians 6</a:t>
            </a:r>
            <a:endParaRPr lang="en-US" b="1" dirty="0">
              <a:solidFill>
                <a:srgbClr val="000000"/>
              </a:solidFill>
              <a:latin typeface="Avenir Next LT Pro"/>
              <a:cs typeface="Calibri Light"/>
            </a:endParaRPr>
          </a:p>
          <a:p>
            <a:pPr>
              <a:lnSpc>
                <a:spcPct val="150000"/>
              </a:lnSpc>
            </a:pPr>
            <a:r>
              <a:rPr lang="en-US" sz="2800" dirty="0">
                <a:solidFill>
                  <a:schemeClr val="bg1"/>
                </a:solidFill>
                <a:latin typeface="Calibri Light"/>
                <a:ea typeface="+mn-lt"/>
                <a:cs typeface="Calibri Light"/>
              </a:rPr>
              <a:t>1 Brothers, if anyone is caught in any transgression, you who are spiritual should restore him in a spirit of </a:t>
            </a:r>
            <a:r>
              <a:rPr lang="en-US" sz="2800" u="sng" dirty="0">
                <a:solidFill>
                  <a:schemeClr val="bg1"/>
                </a:solidFill>
                <a:latin typeface="Calibri Light"/>
                <a:ea typeface="+mn-lt"/>
                <a:cs typeface="Calibri Light"/>
              </a:rPr>
              <a:t>gentleness</a:t>
            </a:r>
            <a:r>
              <a:rPr lang="en-US" sz="2800" dirty="0">
                <a:solidFill>
                  <a:schemeClr val="bg1"/>
                </a:solidFill>
                <a:latin typeface="Calibri Light"/>
                <a:ea typeface="+mn-lt"/>
                <a:cs typeface="Calibri Light"/>
              </a:rPr>
              <a:t>. </a:t>
            </a:r>
            <a:r>
              <a:rPr lang="en-US" sz="2800" u="sng" dirty="0">
                <a:solidFill>
                  <a:schemeClr val="bg1"/>
                </a:solidFill>
                <a:latin typeface="Calibri Light"/>
                <a:ea typeface="+mn-lt"/>
                <a:cs typeface="Calibri Light"/>
              </a:rPr>
              <a:t>Keep watch on yourself</a:t>
            </a:r>
            <a:r>
              <a:rPr lang="en-US" sz="2800" dirty="0">
                <a:solidFill>
                  <a:schemeClr val="bg1"/>
                </a:solidFill>
                <a:latin typeface="Calibri Light"/>
                <a:ea typeface="+mn-lt"/>
                <a:cs typeface="Calibri Light"/>
              </a:rPr>
              <a:t>, lest you too be tempted. 2 Bear one another's burdens, and so </a:t>
            </a:r>
            <a:r>
              <a:rPr lang="en-US" sz="2800" u="sng" dirty="0">
                <a:solidFill>
                  <a:schemeClr val="bg1"/>
                </a:solidFill>
                <a:latin typeface="Calibri Light"/>
                <a:ea typeface="+mn-lt"/>
                <a:cs typeface="Calibri Light"/>
              </a:rPr>
              <a:t>fulfill the law of Christ</a:t>
            </a:r>
            <a:r>
              <a:rPr lang="en-US" sz="2800" dirty="0">
                <a:solidFill>
                  <a:schemeClr val="bg1"/>
                </a:solidFill>
                <a:latin typeface="Calibri Light"/>
                <a:ea typeface="+mn-lt"/>
                <a:cs typeface="Calibri Light"/>
              </a:rPr>
              <a:t>. 3 For if anyone thinks he is something, when he is nothing, he deceives himself.</a:t>
            </a: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Tree>
    <p:extLst>
      <p:ext uri="{BB962C8B-B14F-4D97-AF65-F5344CB8AC3E}">
        <p14:creationId xmlns:p14="http://schemas.microsoft.com/office/powerpoint/2010/main" val="4158259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3213537"/>
            <a:ext cx="11020094" cy="3257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5</a:t>
            </a:r>
            <a:endParaRPr lang="en-US" dirty="0"/>
          </a:p>
          <a:p>
            <a:pPr>
              <a:lnSpc>
                <a:spcPct val="150000"/>
              </a:lnSpc>
            </a:pPr>
            <a:r>
              <a:rPr lang="en-US" sz="2800" dirty="0">
                <a:solidFill>
                  <a:schemeClr val="bg1"/>
                </a:solidFill>
                <a:latin typeface="Calibri Light"/>
                <a:ea typeface="+mn-lt"/>
                <a:cs typeface="Calibri Light"/>
              </a:rPr>
              <a:t>1 </a:t>
            </a:r>
            <a:r>
              <a:rPr lang="en-US" sz="2800" dirty="0">
                <a:solidFill>
                  <a:schemeClr val="bg1"/>
                </a:solidFill>
                <a:latin typeface="Calibri Light"/>
                <a:ea typeface="+mn-lt"/>
                <a:cs typeface="+mn-lt"/>
              </a:rPr>
              <a:t> It is actually reported that there is sexual immorality among you, and of a kind that is not tolerated even among pagans, for a man has his father's wife. 2 And you are arrogant! Ought you not rather to </a:t>
            </a:r>
            <a:r>
              <a:rPr lang="en-US" sz="2800" u="sng" dirty="0">
                <a:solidFill>
                  <a:schemeClr val="bg1"/>
                </a:solidFill>
                <a:latin typeface="Calibri Light"/>
                <a:ea typeface="+mn-lt"/>
                <a:cs typeface="+mn-lt"/>
              </a:rPr>
              <a:t>mourn</a:t>
            </a:r>
            <a:r>
              <a:rPr lang="en-US" sz="2800" dirty="0">
                <a:solidFill>
                  <a:schemeClr val="bg1"/>
                </a:solidFill>
                <a:latin typeface="Calibri Light"/>
                <a:ea typeface="+mn-lt"/>
                <a:cs typeface="+mn-lt"/>
              </a:rPr>
              <a:t>? Let him who has done this be removed from among you.</a:t>
            </a:r>
            <a:endParaRPr lang="en-US">
              <a:solidFill>
                <a:schemeClr val="bg1"/>
              </a:solidFill>
              <a:latin typeface="Calibri Light"/>
              <a:ea typeface="+mn-lt"/>
              <a:cs typeface="+mn-lt"/>
            </a:endParaRP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
        <p:nvSpPr>
          <p:cNvPr id="3" name="TextBox 2">
            <a:extLst>
              <a:ext uri="{FF2B5EF4-FFF2-40B4-BE49-F238E27FC236}">
                <a16:creationId xmlns:a16="http://schemas.microsoft.com/office/drawing/2014/main" id="{00FABE67-282B-0718-EA83-DDFC823E025C}"/>
              </a:ext>
            </a:extLst>
          </p:cNvPr>
          <p:cNvSpPr txBox="1"/>
          <p:nvPr/>
        </p:nvSpPr>
        <p:spPr>
          <a:xfrm>
            <a:off x="1426779" y="2530365"/>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grief</a:t>
            </a:r>
            <a:endParaRPr lang="en-US" sz="2800" dirty="0">
              <a:solidFill>
                <a:srgbClr val="FFFFFF"/>
              </a:solidFill>
            </a:endParaRPr>
          </a:p>
        </p:txBody>
      </p:sp>
    </p:spTree>
    <p:extLst>
      <p:ext uri="{BB962C8B-B14F-4D97-AF65-F5344CB8AC3E}">
        <p14:creationId xmlns:p14="http://schemas.microsoft.com/office/powerpoint/2010/main" val="1950097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
        <p:nvSpPr>
          <p:cNvPr id="3" name="TextBox 2">
            <a:extLst>
              <a:ext uri="{FF2B5EF4-FFF2-40B4-BE49-F238E27FC236}">
                <a16:creationId xmlns:a16="http://schemas.microsoft.com/office/drawing/2014/main" id="{00FABE67-282B-0718-EA83-DDFC823E025C}"/>
              </a:ext>
            </a:extLst>
          </p:cNvPr>
          <p:cNvSpPr txBox="1"/>
          <p:nvPr/>
        </p:nvSpPr>
        <p:spPr>
          <a:xfrm>
            <a:off x="1426779" y="2530365"/>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grief</a:t>
            </a:r>
            <a:endParaRPr lang="en-US" sz="2800" dirty="0">
              <a:solidFill>
                <a:srgbClr val="FFFFFF"/>
              </a:solidFill>
            </a:endParaRPr>
          </a:p>
        </p:txBody>
      </p:sp>
      <p:sp>
        <p:nvSpPr>
          <p:cNvPr id="7" name="TextBox 6">
            <a:extLst>
              <a:ext uri="{FF2B5EF4-FFF2-40B4-BE49-F238E27FC236}">
                <a16:creationId xmlns:a16="http://schemas.microsoft.com/office/drawing/2014/main" id="{8F8A191D-B7D5-AD23-3B4C-50AB3CB96C25}"/>
              </a:ext>
            </a:extLst>
          </p:cNvPr>
          <p:cNvSpPr txBox="1"/>
          <p:nvPr/>
        </p:nvSpPr>
        <p:spPr>
          <a:xfrm>
            <a:off x="1426779" y="325295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caution</a:t>
            </a:r>
            <a:endParaRPr lang="en-US" sz="2800" dirty="0">
              <a:solidFill>
                <a:srgbClr val="FFFFFF"/>
              </a:solidFill>
            </a:endParaRPr>
          </a:p>
        </p:txBody>
      </p:sp>
    </p:spTree>
    <p:extLst>
      <p:ext uri="{BB962C8B-B14F-4D97-AF65-F5344CB8AC3E}">
        <p14:creationId xmlns:p14="http://schemas.microsoft.com/office/powerpoint/2010/main" val="408721613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Topical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97E78-4B46-CE4F-90E9-7EB35A064B65}"/>
              </a:ext>
            </a:extLst>
          </p:cNvPr>
          <p:cNvSpPr txBox="1"/>
          <p:nvPr/>
        </p:nvSpPr>
        <p:spPr>
          <a:xfrm>
            <a:off x="670170" y="689708"/>
            <a:ext cx="40522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a:t>Responsibility to confront sin</a:t>
            </a:r>
          </a:p>
        </p:txBody>
      </p:sp>
      <p:sp>
        <p:nvSpPr>
          <p:cNvPr id="5" name="TextBox 4">
            <a:extLst>
              <a:ext uri="{FF2B5EF4-FFF2-40B4-BE49-F238E27FC236}">
                <a16:creationId xmlns:a16="http://schemas.microsoft.com/office/drawing/2014/main" id="{B2EB2483-F3B0-5A22-0968-5530C2433BB3}"/>
              </a:ext>
            </a:extLst>
          </p:cNvPr>
          <p:cNvSpPr txBox="1"/>
          <p:nvPr/>
        </p:nvSpPr>
        <p:spPr>
          <a:xfrm>
            <a:off x="1901093" y="2272323"/>
            <a:ext cx="3661507"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Protect the church </a:t>
            </a:r>
            <a:endParaRPr lang="en-US" sz="2800" dirty="0"/>
          </a:p>
        </p:txBody>
      </p:sp>
      <p:sp>
        <p:nvSpPr>
          <p:cNvPr id="6" name="TextBox 5">
            <a:extLst>
              <a:ext uri="{FF2B5EF4-FFF2-40B4-BE49-F238E27FC236}">
                <a16:creationId xmlns:a16="http://schemas.microsoft.com/office/drawing/2014/main" id="{C0709BC5-42DA-357E-569B-8BB6B9EFF47B}"/>
              </a:ext>
            </a:extLst>
          </p:cNvPr>
          <p:cNvSpPr txBox="1"/>
          <p:nvPr/>
        </p:nvSpPr>
        <p:spPr>
          <a:xfrm>
            <a:off x="504093" y="3425092"/>
            <a:ext cx="10802814"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1 Corinthians 5</a:t>
            </a:r>
          </a:p>
          <a:p>
            <a:pPr>
              <a:lnSpc>
                <a:spcPct val="150000"/>
              </a:lnSpc>
            </a:pPr>
            <a:r>
              <a:rPr lang="en-US" sz="2400" baseline="30000" dirty="0">
                <a:latin typeface="Calibri Light"/>
                <a:cs typeface="Calibri Light"/>
              </a:rPr>
              <a:t>1 </a:t>
            </a:r>
            <a:r>
              <a:rPr lang="en-US" sz="2400" dirty="0">
                <a:latin typeface="Calibri Light"/>
                <a:cs typeface="Calibri Light"/>
              </a:rPr>
              <a:t>It is actually reported that there is sexual immorality among you, and of a kind that is not tolerated even among pagans, for a man has his father's wife. </a:t>
            </a:r>
            <a:r>
              <a:rPr lang="en-US" sz="2400" baseline="30000" dirty="0">
                <a:latin typeface="Calibri Light"/>
                <a:cs typeface="Calibri Light"/>
              </a:rPr>
              <a:t>2 </a:t>
            </a:r>
            <a:r>
              <a:rPr lang="en-US" sz="2400" dirty="0">
                <a:latin typeface="Calibri Light"/>
                <a:cs typeface="Calibri Light"/>
              </a:rPr>
              <a:t>And you are arrogant! Ought you not rather to mourn? Let him who has done this be removed from among you.</a:t>
            </a:r>
          </a:p>
        </p:txBody>
      </p:sp>
    </p:spTree>
    <p:extLst>
      <p:ext uri="{BB962C8B-B14F-4D97-AF65-F5344CB8AC3E}">
        <p14:creationId xmlns:p14="http://schemas.microsoft.com/office/powerpoint/2010/main" val="1296900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09BC5-42DA-357E-569B-8BB6B9EFF47B}"/>
              </a:ext>
            </a:extLst>
          </p:cNvPr>
          <p:cNvSpPr txBox="1"/>
          <p:nvPr/>
        </p:nvSpPr>
        <p:spPr>
          <a:xfrm>
            <a:off x="582247" y="416170"/>
            <a:ext cx="10861429" cy="612796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aseline="30000" dirty="0">
                <a:latin typeface="Calibri Light"/>
                <a:cs typeface="Calibri Light"/>
              </a:rPr>
              <a:t>3 </a:t>
            </a:r>
            <a:r>
              <a:rPr lang="en-US" sz="2400" dirty="0">
                <a:latin typeface="Calibri Light"/>
                <a:cs typeface="Calibri Light"/>
              </a:rPr>
              <a:t>For though absent in body, I am present in spirit; and as if present, I have already pronounced judgment on the one who did such a thing. </a:t>
            </a:r>
            <a:r>
              <a:rPr lang="en-US" sz="2400" baseline="30000" dirty="0">
                <a:latin typeface="Calibri Light"/>
                <a:cs typeface="Calibri Light"/>
              </a:rPr>
              <a:t>4 </a:t>
            </a:r>
            <a:r>
              <a:rPr lang="en-US" sz="2400" dirty="0">
                <a:latin typeface="Calibri Light"/>
                <a:cs typeface="Calibri Light"/>
              </a:rPr>
              <a:t>When you are assembled in the name of the Lord Jesus and my spirit is present, with the power of our Lord Jesus, </a:t>
            </a:r>
            <a:r>
              <a:rPr lang="en-US" sz="2400" baseline="30000" dirty="0">
                <a:latin typeface="Calibri Light"/>
                <a:cs typeface="Calibri Light"/>
              </a:rPr>
              <a:t>5 </a:t>
            </a:r>
            <a:r>
              <a:rPr lang="en-US" sz="2400" dirty="0">
                <a:latin typeface="Calibri Light"/>
                <a:cs typeface="Calibri Light"/>
              </a:rPr>
              <a:t>you are to deliver this man to Satan for the destruction of the flesh, so that his spirit may be saved in the day of the Lord.</a:t>
            </a:r>
            <a:endParaRPr lang="en-US" sz="2400" dirty="0">
              <a:ea typeface="+mn-lt"/>
              <a:cs typeface="+mn-lt"/>
            </a:endParaRPr>
          </a:p>
          <a:p>
            <a:pPr>
              <a:lnSpc>
                <a:spcPct val="150000"/>
              </a:lnSpc>
            </a:pPr>
            <a:endParaRPr lang="en-US" sz="2400" dirty="0">
              <a:latin typeface="Calibri Light"/>
              <a:cs typeface="Calibri Light"/>
            </a:endParaRPr>
          </a:p>
          <a:p>
            <a:pPr>
              <a:lnSpc>
                <a:spcPct val="150000"/>
              </a:lnSpc>
            </a:pPr>
            <a:r>
              <a:rPr lang="en-US" sz="2400" baseline="30000" dirty="0">
                <a:latin typeface="Calibri Light"/>
                <a:cs typeface="Calibri Light"/>
              </a:rPr>
              <a:t>6 </a:t>
            </a:r>
            <a:r>
              <a:rPr lang="en-US" sz="2400" dirty="0">
                <a:latin typeface="Calibri Light"/>
                <a:cs typeface="Calibri Light"/>
              </a:rPr>
              <a:t>Your boasting is not good. </a:t>
            </a:r>
            <a:r>
              <a:rPr lang="en-US" sz="2400" u="sng" dirty="0">
                <a:latin typeface="Calibri Light"/>
                <a:cs typeface="Calibri Light"/>
              </a:rPr>
              <a:t>Do you not know that a little leaven leavens the whole lump</a:t>
            </a:r>
            <a:r>
              <a:rPr lang="en-US" sz="2400" dirty="0">
                <a:latin typeface="Calibri Light"/>
                <a:cs typeface="Calibri Light"/>
              </a:rPr>
              <a:t>? </a:t>
            </a:r>
            <a:r>
              <a:rPr lang="en-US" sz="2400" baseline="30000" dirty="0">
                <a:latin typeface="Calibri Light"/>
                <a:cs typeface="Calibri Light"/>
              </a:rPr>
              <a:t>7 </a:t>
            </a:r>
            <a:r>
              <a:rPr lang="en-US" sz="2400" dirty="0">
                <a:latin typeface="Calibri Light"/>
                <a:cs typeface="Calibri Light"/>
              </a:rPr>
              <a:t>Cleanse out the old leaven that you may be a new lump, as you really are unleavened. For Christ, our Passover lamb, has been sacrificed. </a:t>
            </a:r>
            <a:r>
              <a:rPr lang="en-US" sz="2400" baseline="30000" dirty="0">
                <a:latin typeface="Calibri Light"/>
                <a:cs typeface="Calibri Light"/>
              </a:rPr>
              <a:t>8 </a:t>
            </a:r>
            <a:r>
              <a:rPr lang="en-US" sz="2400" dirty="0">
                <a:latin typeface="Calibri Light"/>
                <a:cs typeface="Calibri Light"/>
              </a:rPr>
              <a:t>Let us therefore celebrate the festival, not with the old leaven, the leaven of malice and evil, but with the unleavened bread of sincerity and truth.</a:t>
            </a:r>
            <a:endParaRPr lang="en-US" sz="2400" dirty="0"/>
          </a:p>
        </p:txBody>
      </p:sp>
    </p:spTree>
    <p:extLst>
      <p:ext uri="{BB962C8B-B14F-4D97-AF65-F5344CB8AC3E}">
        <p14:creationId xmlns:p14="http://schemas.microsoft.com/office/powerpoint/2010/main" val="30547171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09BC5-42DA-357E-569B-8BB6B9EFF47B}"/>
              </a:ext>
            </a:extLst>
          </p:cNvPr>
          <p:cNvSpPr txBox="1"/>
          <p:nvPr/>
        </p:nvSpPr>
        <p:spPr>
          <a:xfrm>
            <a:off x="582247" y="416170"/>
            <a:ext cx="10861429" cy="446596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aseline="30000" dirty="0">
                <a:latin typeface="Calibri Light"/>
                <a:cs typeface="Calibri Light"/>
              </a:rPr>
              <a:t>9 </a:t>
            </a:r>
            <a:r>
              <a:rPr lang="en-US" sz="2400" dirty="0">
                <a:latin typeface="Calibri Light"/>
                <a:cs typeface="Calibri Light"/>
              </a:rPr>
              <a:t>I wrote to you in my letter not to associate with sexually immoral people— </a:t>
            </a:r>
            <a:r>
              <a:rPr lang="en-US" sz="2400" baseline="30000" dirty="0">
                <a:latin typeface="Calibri Light"/>
                <a:cs typeface="Calibri Light"/>
              </a:rPr>
              <a:t>10 </a:t>
            </a:r>
            <a:r>
              <a:rPr lang="en-US" sz="2400" dirty="0">
                <a:latin typeface="Calibri Light"/>
                <a:cs typeface="Calibri Light"/>
              </a:rPr>
              <a:t>not at all meaning the sexually immoral of this world, or the greedy and swindlers, or idolaters, since then you would need to go out of the world. </a:t>
            </a:r>
            <a:r>
              <a:rPr lang="en-US" sz="2400" baseline="30000" dirty="0">
                <a:latin typeface="Calibri Light"/>
                <a:cs typeface="Calibri Light"/>
              </a:rPr>
              <a:t>11 </a:t>
            </a:r>
            <a:r>
              <a:rPr lang="en-US" sz="2400" dirty="0">
                <a:latin typeface="Calibri Light"/>
                <a:cs typeface="Calibri Light"/>
              </a:rPr>
              <a:t>But now I am writing to you not to associate with anyone who bears the name of brother if he is guilty of sexual immorality or greed, or is an idolater, reviler, drunkard, or swindler—not even to eat with such a one. </a:t>
            </a:r>
            <a:r>
              <a:rPr lang="en-US" sz="2400" baseline="30000" dirty="0">
                <a:latin typeface="Calibri Light"/>
                <a:cs typeface="Calibri Light"/>
              </a:rPr>
              <a:t>12 </a:t>
            </a:r>
            <a:r>
              <a:rPr lang="en-US" sz="2400" dirty="0">
                <a:latin typeface="Calibri Light"/>
                <a:cs typeface="Calibri Light"/>
              </a:rPr>
              <a:t>For what have I to do with judging outsiders? Is it not those inside the church whom you are to judge? </a:t>
            </a:r>
            <a:r>
              <a:rPr lang="en-US" sz="2400" baseline="30000" dirty="0">
                <a:latin typeface="Calibri Light"/>
                <a:cs typeface="Calibri Light"/>
              </a:rPr>
              <a:t>13 </a:t>
            </a:r>
            <a:r>
              <a:rPr lang="en-US" sz="2400" dirty="0">
                <a:latin typeface="Calibri Light"/>
                <a:cs typeface="Calibri Light"/>
              </a:rPr>
              <a:t>God judges those outside. “Purge the evil person from among you.”</a:t>
            </a:r>
            <a:endParaRPr lang="en-US" sz="2400" dirty="0"/>
          </a:p>
        </p:txBody>
      </p:sp>
    </p:spTree>
    <p:extLst>
      <p:ext uri="{BB962C8B-B14F-4D97-AF65-F5344CB8AC3E}">
        <p14:creationId xmlns:p14="http://schemas.microsoft.com/office/powerpoint/2010/main" val="21595271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97E78-4B46-CE4F-90E9-7EB35A064B65}"/>
              </a:ext>
            </a:extLst>
          </p:cNvPr>
          <p:cNvSpPr txBox="1"/>
          <p:nvPr/>
        </p:nvSpPr>
        <p:spPr>
          <a:xfrm>
            <a:off x="670170" y="689708"/>
            <a:ext cx="40522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a:t>Responsibility to confront sin</a:t>
            </a:r>
          </a:p>
        </p:txBody>
      </p:sp>
      <p:sp>
        <p:nvSpPr>
          <p:cNvPr id="5" name="TextBox 4">
            <a:extLst>
              <a:ext uri="{FF2B5EF4-FFF2-40B4-BE49-F238E27FC236}">
                <a16:creationId xmlns:a16="http://schemas.microsoft.com/office/drawing/2014/main" id="{B2EB2483-F3B0-5A22-0968-5530C2433BB3}"/>
              </a:ext>
            </a:extLst>
          </p:cNvPr>
          <p:cNvSpPr txBox="1"/>
          <p:nvPr/>
        </p:nvSpPr>
        <p:spPr>
          <a:xfrm>
            <a:off x="1901093" y="2272323"/>
            <a:ext cx="3661507"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Protect the church </a:t>
            </a:r>
            <a:endParaRPr lang="en-US" sz="2800" dirty="0"/>
          </a:p>
        </p:txBody>
      </p:sp>
      <p:sp>
        <p:nvSpPr>
          <p:cNvPr id="2" name="TextBox 1">
            <a:extLst>
              <a:ext uri="{FF2B5EF4-FFF2-40B4-BE49-F238E27FC236}">
                <a16:creationId xmlns:a16="http://schemas.microsoft.com/office/drawing/2014/main" id="{5B123145-6DAE-BC2C-275E-428C1A8D9845}"/>
              </a:ext>
            </a:extLst>
          </p:cNvPr>
          <p:cNvSpPr txBox="1"/>
          <p:nvPr/>
        </p:nvSpPr>
        <p:spPr>
          <a:xfrm>
            <a:off x="1901093" y="2965938"/>
            <a:ext cx="4413738"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Help the struggling believer </a:t>
            </a:r>
            <a:endParaRPr lang="en-US">
              <a:latin typeface="Calibri"/>
              <a:cs typeface="Calibri Light"/>
            </a:endParaRPr>
          </a:p>
        </p:txBody>
      </p:sp>
      <p:sp>
        <p:nvSpPr>
          <p:cNvPr id="3" name="TextBox 2">
            <a:extLst>
              <a:ext uri="{FF2B5EF4-FFF2-40B4-BE49-F238E27FC236}">
                <a16:creationId xmlns:a16="http://schemas.microsoft.com/office/drawing/2014/main" id="{81B85BDA-B287-7816-BA88-4DABD5B9C133}"/>
              </a:ext>
            </a:extLst>
          </p:cNvPr>
          <p:cNvSpPr txBox="1"/>
          <p:nvPr/>
        </p:nvSpPr>
        <p:spPr>
          <a:xfrm>
            <a:off x="484555" y="3767015"/>
            <a:ext cx="10880968"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a:rPr>
              <a:t>Galatians 6:1-3</a:t>
            </a:r>
            <a:endParaRPr lang="en-US" sz="2400" b="1" dirty="0">
              <a:latin typeface="Calibri Light"/>
              <a:cs typeface="Calibri Light"/>
            </a:endParaRPr>
          </a:p>
          <a:p>
            <a:pPr>
              <a:lnSpc>
                <a:spcPct val="150000"/>
              </a:lnSpc>
            </a:pPr>
            <a:r>
              <a:rPr lang="en-US" sz="2400" baseline="30000" dirty="0">
                <a:latin typeface="Calibri Light"/>
                <a:cs typeface="Calibri Light"/>
              </a:rPr>
              <a:t>1 </a:t>
            </a:r>
            <a:r>
              <a:rPr lang="en-US" sz="2400" dirty="0">
                <a:latin typeface="Calibri Light"/>
                <a:cs typeface="Calibri"/>
              </a:rPr>
              <a:t>Brothers, if anyone is </a:t>
            </a:r>
            <a:r>
              <a:rPr lang="en-US" sz="2400" u="sng" dirty="0">
                <a:latin typeface="Calibri Light"/>
                <a:cs typeface="Calibri"/>
              </a:rPr>
              <a:t>caught in any transgression</a:t>
            </a:r>
            <a:r>
              <a:rPr lang="en-US" sz="2400" dirty="0">
                <a:latin typeface="Calibri Light"/>
                <a:cs typeface="Calibri"/>
              </a:rPr>
              <a:t>, you who are spiritual should restore him in a spirit of gentleness. Keep watch on yourself, lest you too be tempted. </a:t>
            </a:r>
            <a:r>
              <a:rPr lang="en-US" sz="2400" baseline="30000" dirty="0">
                <a:latin typeface="Calibri Light"/>
                <a:cs typeface="Calibri"/>
              </a:rPr>
              <a:t>2 </a:t>
            </a:r>
            <a:r>
              <a:rPr lang="en-US" sz="2400" u="sng" dirty="0">
                <a:latin typeface="Calibri Light"/>
                <a:cs typeface="Calibri"/>
              </a:rPr>
              <a:t>Bear one another's burdens</a:t>
            </a:r>
            <a:r>
              <a:rPr lang="en-US" sz="2400" dirty="0">
                <a:latin typeface="Calibri Light"/>
                <a:cs typeface="Calibri"/>
              </a:rPr>
              <a:t>, and so fulfill the law of Christ. </a:t>
            </a:r>
            <a:r>
              <a:rPr lang="en-US" sz="2400" baseline="30000" dirty="0">
                <a:latin typeface="Calibri Light"/>
                <a:cs typeface="Calibri"/>
              </a:rPr>
              <a:t>3 </a:t>
            </a:r>
            <a:r>
              <a:rPr lang="en-US" sz="2400" dirty="0">
                <a:latin typeface="Calibri Light"/>
                <a:cs typeface="Calibri"/>
              </a:rPr>
              <a:t>For if anyone thinks he is something, when he is nothing, he deceives himself.</a:t>
            </a:r>
            <a:endParaRPr lang="en-US" sz="2400" dirty="0">
              <a:latin typeface="Calibri Light"/>
              <a:cs typeface="Calibri Light"/>
            </a:endParaRPr>
          </a:p>
        </p:txBody>
      </p:sp>
    </p:spTree>
    <p:extLst>
      <p:ext uri="{BB962C8B-B14F-4D97-AF65-F5344CB8AC3E}">
        <p14:creationId xmlns:p14="http://schemas.microsoft.com/office/powerpoint/2010/main" val="1717211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831020"/>
            <a:ext cx="10586543"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2 Corinthians 7</a:t>
            </a:r>
            <a:endParaRPr lang="en-US" b="1" dirty="0">
              <a:latin typeface="Avenir Next LT Pro"/>
              <a:cs typeface="Calibri Light"/>
            </a:endParaRPr>
          </a:p>
          <a:p>
            <a:pPr>
              <a:lnSpc>
                <a:spcPct val="150000"/>
              </a:lnSpc>
            </a:pPr>
            <a:r>
              <a:rPr lang="en-US" sz="2400" baseline="30000" dirty="0">
                <a:latin typeface="Calibri Light"/>
                <a:cs typeface="Calibri Light"/>
              </a:rPr>
              <a:t>8 </a:t>
            </a:r>
            <a:r>
              <a:rPr lang="en-US" sz="2400" dirty="0">
                <a:latin typeface="Calibri Light"/>
                <a:cs typeface="Calibri Light"/>
              </a:rPr>
              <a:t>For even if I made you grieve with my letter, I do not regret it—though I did regret it, for I see that that letter grieved you, though only for a while. </a:t>
            </a:r>
            <a:r>
              <a:rPr lang="en-US" sz="2400" baseline="30000" dirty="0">
                <a:latin typeface="Calibri Light"/>
                <a:cs typeface="Calibri Light"/>
              </a:rPr>
              <a:t>9 </a:t>
            </a:r>
            <a:r>
              <a:rPr lang="en-US" sz="2400" dirty="0">
                <a:latin typeface="Calibri Light"/>
                <a:cs typeface="Calibri Light"/>
              </a:rPr>
              <a:t>As it is, I rejoice, not because you were grieved, but because you were grieved into repenting. For you felt a </a:t>
            </a:r>
            <a:r>
              <a:rPr lang="en-US" sz="2400" u="sng" dirty="0">
                <a:latin typeface="Calibri Light"/>
                <a:cs typeface="Calibri Light"/>
              </a:rPr>
              <a:t>godly grief</a:t>
            </a:r>
            <a:r>
              <a:rPr lang="en-US" sz="2400" dirty="0">
                <a:latin typeface="Calibri Light"/>
                <a:cs typeface="Calibri Light"/>
              </a:rPr>
              <a:t>, so that you suffered no loss through us.</a:t>
            </a:r>
          </a:p>
        </p:txBody>
      </p:sp>
    </p:spTree>
    <p:extLst>
      <p:ext uri="{BB962C8B-B14F-4D97-AF65-F5344CB8AC3E}">
        <p14:creationId xmlns:p14="http://schemas.microsoft.com/office/powerpoint/2010/main" val="3547139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213537"/>
            <a:ext cx="10586543" cy="335906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aseline="30000" dirty="0">
                <a:latin typeface="Calibri Light"/>
                <a:cs typeface="Calibri Light"/>
              </a:rPr>
              <a:t>10 </a:t>
            </a:r>
            <a:r>
              <a:rPr lang="en-US" sz="2400" dirty="0">
                <a:latin typeface="Calibri Light"/>
                <a:cs typeface="Calibri Light"/>
              </a:rPr>
              <a:t>For </a:t>
            </a:r>
            <a:r>
              <a:rPr lang="en-US" sz="2400" u="sng" dirty="0">
                <a:latin typeface="Calibri Light"/>
                <a:cs typeface="Calibri Light"/>
              </a:rPr>
              <a:t>godly grief</a:t>
            </a:r>
            <a:r>
              <a:rPr lang="en-US" sz="2400" dirty="0">
                <a:latin typeface="Calibri Light"/>
                <a:cs typeface="Calibri Light"/>
              </a:rPr>
              <a:t> produces a repentance that leads to salvation without regret, whereas </a:t>
            </a:r>
            <a:r>
              <a:rPr lang="en-US" sz="2400" u="sng" dirty="0">
                <a:latin typeface="Calibri Light"/>
                <a:cs typeface="Calibri Light"/>
              </a:rPr>
              <a:t>worldly grief</a:t>
            </a:r>
            <a:r>
              <a:rPr lang="en-US" sz="2400" dirty="0">
                <a:latin typeface="Calibri Light"/>
                <a:cs typeface="Calibri Light"/>
              </a:rPr>
              <a:t> produces death. </a:t>
            </a:r>
            <a:r>
              <a:rPr lang="en-US" sz="2400" baseline="30000" dirty="0">
                <a:latin typeface="Calibri Light"/>
                <a:cs typeface="Calibri Light"/>
              </a:rPr>
              <a:t>11 </a:t>
            </a:r>
            <a:r>
              <a:rPr lang="en-US" sz="2400" dirty="0">
                <a:latin typeface="Calibri Light"/>
                <a:cs typeface="Calibri Light"/>
              </a:rPr>
              <a:t>For see what earnestness this </a:t>
            </a:r>
            <a:r>
              <a:rPr lang="en-US" sz="2400" u="sng" dirty="0">
                <a:latin typeface="Calibri Light"/>
                <a:cs typeface="Calibri Light"/>
              </a:rPr>
              <a:t>godly grief</a:t>
            </a:r>
            <a:r>
              <a:rPr lang="en-US" sz="2400" dirty="0">
                <a:latin typeface="Calibri Light"/>
                <a:cs typeface="Calibri Light"/>
              </a:rPr>
              <a:t> has produced in you, but also what eagerness to clear yourselves, what indignation, what fear, what longing, what zeal, what punishment! At every point you have proved yourselves innocent in the matter. </a:t>
            </a:r>
            <a:r>
              <a:rPr lang="en-US" sz="2400" baseline="30000" dirty="0">
                <a:latin typeface="Calibri Light"/>
                <a:cs typeface="Calibri Light"/>
              </a:rPr>
              <a:t>12 </a:t>
            </a:r>
            <a:r>
              <a:rPr lang="en-US" sz="2400" dirty="0">
                <a:latin typeface="Calibri Light"/>
                <a:cs typeface="Calibri Light"/>
              </a:rPr>
              <a:t>So although I wrote to you, it was not for the sake of the one who did the wrong, nor for the sake of the one who suffered </a:t>
            </a:r>
          </a:p>
        </p:txBody>
      </p:sp>
    </p:spTree>
    <p:extLst>
      <p:ext uri="{BB962C8B-B14F-4D97-AF65-F5344CB8AC3E}">
        <p14:creationId xmlns:p14="http://schemas.microsoft.com/office/powerpoint/2010/main" val="150758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213537"/>
            <a:ext cx="10586543" cy="114197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Calibri Light"/>
                <a:cs typeface="Calibri Light"/>
              </a:rPr>
              <a:t>the wrong, but in order that your earnestness for us might be revealed to you in the sight of God. </a:t>
            </a:r>
            <a:r>
              <a:rPr lang="en-US" sz="2400" baseline="30000" dirty="0">
                <a:latin typeface="Calibri Light"/>
                <a:cs typeface="Calibri Light"/>
              </a:rPr>
              <a:t>13 </a:t>
            </a:r>
            <a:r>
              <a:rPr lang="en-US" sz="2400" dirty="0">
                <a:latin typeface="Calibri Light"/>
                <a:cs typeface="Calibri Light"/>
              </a:rPr>
              <a:t>Therefore we are comforted.</a:t>
            </a:r>
            <a:endParaRPr lang="en-US" dirty="0"/>
          </a:p>
        </p:txBody>
      </p:sp>
    </p:spTree>
    <p:extLst>
      <p:ext uri="{BB962C8B-B14F-4D97-AF65-F5344CB8AC3E}">
        <p14:creationId xmlns:p14="http://schemas.microsoft.com/office/powerpoint/2010/main" val="534806908"/>
      </p:ext>
    </p:extLst>
  </p:cSld>
  <p:clrMapOvr>
    <a:masterClrMapping/>
  </p:clrMapOvr>
  <p:transition spd="slow">
    <p:fade/>
  </p:transition>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1402</Words>
  <Application>Microsoft Macintosh PowerPoint</Application>
  <PresentationFormat>Widescreen</PresentationFormat>
  <Paragraphs>80</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Avenir Next LT Pro</vt:lpstr>
      <vt:lpstr>Calibri</vt:lpstr>
      <vt:lpstr>Calibri Light</vt:lpstr>
      <vt:lpstr>Sitka Banner</vt:lpstr>
      <vt:lpstr>Times New Roman</vt:lpstr>
      <vt:lpstr>Wingdings</vt:lpstr>
      <vt:lpstr>HeadlinesVTI</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399</cp:revision>
  <dcterms:created xsi:type="dcterms:W3CDTF">2022-07-01T08:23:38Z</dcterms:created>
  <dcterms:modified xsi:type="dcterms:W3CDTF">2022-07-03T03:43:44Z</dcterms:modified>
</cp:coreProperties>
</file>